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1D8BD707-D9CF-40AE-B4C6-C98DA3205C09}" type="datetimeFigureOut">
              <a:rPr lang="en-US" smtClean="0"/>
              <a:pPr/>
              <a:t>4/22/2026</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1D8BD707-D9CF-40AE-B4C6-C98DA3205C09}" type="datetimeFigureOut">
              <a:rPr lang="en-US" smtClean="0"/>
              <a:pPr/>
              <a:t>4/22/2026</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D8BD707-D9CF-40AE-B4C6-C98DA3205C09}" type="datetimeFigureOut">
              <a:rPr lang="en-US" smtClean="0"/>
              <a:pPr/>
              <a:t>4/22/2026</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1D8BD707-D9CF-40AE-B4C6-C98DA3205C09}" type="datetimeFigureOut">
              <a:rPr lang="en-US" smtClean="0"/>
              <a:pPr/>
              <a:t>4/22/2026</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1D8BD707-D9CF-40AE-B4C6-C98DA3205C09}" type="datetimeFigureOut">
              <a:rPr lang="en-US" smtClean="0"/>
              <a:pPr/>
              <a:t>4/22/2026</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D8BD707-D9CF-40AE-B4C6-C98DA3205C09}" type="datetimeFigureOut">
              <a:rPr lang="en-US" smtClean="0"/>
              <a:pPr/>
              <a:t>4/22/2026</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D8BD707-D9CF-40AE-B4C6-C98DA3205C09}" type="datetimeFigureOut">
              <a:rPr lang="en-US" smtClean="0"/>
              <a:pPr/>
              <a:t>4/22/2026</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609599"/>
          </a:xfrm>
        </p:spPr>
        <p:txBody>
          <a:bodyPr>
            <a:normAutofit/>
          </a:bodyPr>
          <a:lstStyle/>
          <a:p>
            <a:endParaRPr lang="en-US" dirty="0"/>
          </a:p>
        </p:txBody>
      </p:sp>
      <p:sp>
        <p:nvSpPr>
          <p:cNvPr id="3" name="Subtitle 2"/>
          <p:cNvSpPr>
            <a:spLocks noGrp="1"/>
          </p:cNvSpPr>
          <p:nvPr>
            <p:ph type="subTitle" idx="1"/>
          </p:nvPr>
        </p:nvSpPr>
        <p:spPr>
          <a:xfrm>
            <a:off x="609600" y="1066800"/>
            <a:ext cx="7620000" cy="4953000"/>
          </a:xfrm>
        </p:spPr>
        <p:txBody>
          <a:bodyPr/>
          <a:lstStyle/>
          <a:p>
            <a:r>
              <a:rPr lang="en-US" b="1" dirty="0" smtClean="0">
                <a:solidFill>
                  <a:schemeClr val="tx1"/>
                </a:solidFill>
              </a:rPr>
              <a:t>Main </a:t>
            </a:r>
            <a:r>
              <a:rPr lang="en-US" sz="3200" b="1" dirty="0" smtClean="0">
                <a:solidFill>
                  <a:schemeClr val="tx1"/>
                </a:solidFill>
              </a:rPr>
              <a:t>Title:</a:t>
            </a:r>
            <a:r>
              <a:rPr lang="en-US" sz="3200" dirty="0" smtClean="0">
                <a:solidFill>
                  <a:schemeClr val="tx1"/>
                </a:solidFill>
              </a:rPr>
              <a:t> State Authoritarianism and the </a:t>
            </a:r>
            <a:r>
              <a:rPr lang="en-US" sz="3200" dirty="0" smtClean="0">
                <a:solidFill>
                  <a:schemeClr val="tx1"/>
                </a:solidFill>
              </a:rPr>
              <a:t>Issues </a:t>
            </a:r>
            <a:r>
              <a:rPr lang="en-US" sz="3200" dirty="0" smtClean="0">
                <a:solidFill>
                  <a:schemeClr val="tx1"/>
                </a:solidFill>
              </a:rPr>
              <a:t>of Human Rights</a:t>
            </a:r>
            <a:endParaRPr lang="en-US" dirty="0" smtClean="0">
              <a:solidFill>
                <a:schemeClr val="tx1"/>
              </a:solidFill>
            </a:endParaRPr>
          </a:p>
          <a:p>
            <a:endParaRPr lang="en-US" b="1" dirty="0" smtClean="0">
              <a:solidFill>
                <a:schemeClr val="tx1"/>
              </a:solidFill>
            </a:endParaRPr>
          </a:p>
          <a:p>
            <a:r>
              <a:rPr lang="en-US" b="1" dirty="0" smtClean="0">
                <a:solidFill>
                  <a:schemeClr val="tx1"/>
                </a:solidFill>
              </a:rPr>
              <a:t>Subtitle</a:t>
            </a:r>
            <a:r>
              <a:rPr lang="en-US" b="1" dirty="0" smtClean="0">
                <a:solidFill>
                  <a:schemeClr val="tx1"/>
                </a:solidFill>
              </a:rPr>
              <a:t>:</a:t>
            </a:r>
            <a:r>
              <a:rPr lang="en-US" dirty="0" smtClean="0">
                <a:solidFill>
                  <a:schemeClr val="tx1"/>
                </a:solidFill>
              </a:rPr>
              <a:t> Navigating the Tension Between Sovereign Power and Universal Liberties</a:t>
            </a: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pPr algn="just"/>
            <a:r>
              <a:rPr lang="en-US" dirty="0" smtClean="0">
                <a:solidFill>
                  <a:schemeClr val="tx1"/>
                </a:solidFill>
              </a:rPr>
              <a:t>Presented by- </a:t>
            </a:r>
            <a:r>
              <a:rPr lang="en-US" dirty="0" err="1" smtClean="0">
                <a:solidFill>
                  <a:schemeClr val="tx1"/>
                </a:solidFill>
              </a:rPr>
              <a:t>Pranjal</a:t>
            </a:r>
            <a:r>
              <a:rPr lang="en-US" dirty="0" smtClean="0">
                <a:solidFill>
                  <a:schemeClr val="tx1"/>
                </a:solidFill>
              </a:rPr>
              <a:t> </a:t>
            </a:r>
            <a:r>
              <a:rPr lang="en-US" dirty="0" err="1" smtClean="0">
                <a:solidFill>
                  <a:schemeClr val="tx1"/>
                </a:solidFill>
              </a:rPr>
              <a:t>Patiri</a:t>
            </a:r>
            <a:endParaRPr lang="en-US" dirty="0" smtClean="0">
              <a:solidFill>
                <a:schemeClr val="tx1"/>
              </a:solidFill>
            </a:endParaRPr>
          </a:p>
          <a:p>
            <a:pPr algn="just"/>
            <a:r>
              <a:rPr lang="en-US" dirty="0" smtClean="0">
                <a:solidFill>
                  <a:schemeClr val="tx1"/>
                </a:solidFill>
              </a:rPr>
              <a:t>Associate Professor</a:t>
            </a:r>
          </a:p>
          <a:p>
            <a:pPr algn="just"/>
            <a:r>
              <a:rPr lang="en-US" dirty="0" smtClean="0">
                <a:solidFill>
                  <a:schemeClr val="tx1"/>
                </a:solidFill>
              </a:rPr>
              <a:t>Department of Political Science</a:t>
            </a: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sz="quarter" idx="1"/>
          </p:nvPr>
        </p:nvSpPr>
        <p:spPr>
          <a:xfrm>
            <a:off x="457200" y="609600"/>
            <a:ext cx="8229600" cy="5516563"/>
          </a:xfrm>
        </p:spPr>
        <p:txBody>
          <a:bodyPr>
            <a:normAutofit fontScale="92500"/>
          </a:bodyPr>
          <a:lstStyle/>
          <a:p>
            <a:r>
              <a:rPr lang="en-US" b="1" dirty="0" smtClean="0"/>
              <a:t>2. Suppression of Fundamental Freedoms</a:t>
            </a:r>
          </a:p>
          <a:p>
            <a:r>
              <a:rPr lang="en-US" dirty="0" smtClean="0"/>
              <a:t>Authoritarian states view these rights as dangerous to the regime’s survival.</a:t>
            </a:r>
          </a:p>
          <a:p>
            <a:r>
              <a:rPr lang="en-US" b="1" dirty="0" smtClean="0"/>
              <a:t>Freedom of Expression and Press:</a:t>
            </a:r>
            <a:r>
              <a:rPr lang="en-US" dirty="0" smtClean="0"/>
              <a:t> Independent journalists face "</a:t>
            </a:r>
            <a:r>
              <a:rPr lang="en-US" dirty="0" err="1" smtClean="0"/>
              <a:t>lawfare</a:t>
            </a:r>
            <a:r>
              <a:rPr lang="en-US" dirty="0" smtClean="0"/>
              <a:t>"—criminal libel suits or anti-terrorism charges—designed to bankrupt or imprison them.</a:t>
            </a:r>
          </a:p>
          <a:p>
            <a:r>
              <a:rPr lang="en-US" b="1" dirty="0" smtClean="0"/>
              <a:t>Freedom of Assembly:</a:t>
            </a:r>
            <a:r>
              <a:rPr lang="en-US" dirty="0" smtClean="0"/>
              <a:t> Peaceful protests are met with lethal force. For example, in early 2026, massive crackdowns on protests in various countries led to thousands of casualties and the use of internet shutdowns to hide the violence.</a:t>
            </a:r>
          </a:p>
          <a:p>
            <a:r>
              <a:rPr lang="en-US" b="1" dirty="0" smtClean="0"/>
              <a:t>Digital Rights and Surveillance:</a:t>
            </a:r>
            <a:r>
              <a:rPr lang="en-US" dirty="0" smtClean="0"/>
              <a:t> Modern authoritarianism relies heavily on AI-powered facial recognition, social credit systems, and state-sponsored malware to track and intimidate citizens in real-time.</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8229600" cy="5287963"/>
          </a:xfrm>
        </p:spPr>
        <p:txBody>
          <a:bodyPr>
            <a:normAutofit lnSpcReduction="10000"/>
          </a:bodyPr>
          <a:lstStyle/>
          <a:p>
            <a:r>
              <a:rPr lang="en-US" b="1" dirty="0" smtClean="0"/>
              <a:t>3. Strategic Human Rights Crises (Current Context)</a:t>
            </a:r>
          </a:p>
          <a:p>
            <a:r>
              <a:rPr lang="en-US" b="1" dirty="0" smtClean="0"/>
              <a:t>Transnational Repression:</a:t>
            </a:r>
            <a:r>
              <a:rPr lang="en-US" dirty="0" smtClean="0"/>
              <a:t> A growing trend where authoritarian states reach across borders to harass, kidnap, or assassinate exiles and activists living in other countries.</a:t>
            </a:r>
          </a:p>
          <a:p>
            <a:r>
              <a:rPr lang="en-US" b="1" dirty="0" err="1" smtClean="0"/>
              <a:t>Weaponized</a:t>
            </a:r>
            <a:r>
              <a:rPr lang="en-US" b="1" dirty="0" smtClean="0"/>
              <a:t> Migration:</a:t>
            </a:r>
            <a:r>
              <a:rPr lang="en-US" dirty="0" smtClean="0"/>
              <a:t> Using the detention and expulsion of migrants as a political bargaining chip or to stir nationalist sentiment, often leading to inhumane conditions in detention facilities.</a:t>
            </a:r>
          </a:p>
          <a:p>
            <a:r>
              <a:rPr lang="en-US" b="1" dirty="0" smtClean="0"/>
              <a:t>Internet Sovereignty:</a:t>
            </a:r>
            <a:r>
              <a:rPr lang="en-US" dirty="0" smtClean="0"/>
              <a:t> The practice of a state cutting off its population from the global internet (the "Great Firewall" model) to control information flow during elections or unrest.</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4. Discrimination and Collective Punishment</a:t>
            </a:r>
          </a:p>
          <a:p>
            <a:r>
              <a:rPr lang="en-US" b="1" dirty="0" smtClean="0"/>
              <a:t>Minority Persecution:</a:t>
            </a:r>
            <a:r>
              <a:rPr lang="en-US" dirty="0" smtClean="0"/>
              <a:t> Targeting ethnic or religious groups through "re-education" programs, forced labor, or mass displacement to ensure cultural and political homogeneity.</a:t>
            </a:r>
          </a:p>
          <a:p>
            <a:r>
              <a:rPr lang="en-US" b="1" dirty="0" smtClean="0"/>
              <a:t>Gender-Based Violations:</a:t>
            </a:r>
            <a:r>
              <a:rPr lang="en-US" dirty="0" smtClean="0"/>
              <a:t> Rolling back rights for women and LGBTQ+ individuals to appeal to conservative or "traditional" power bases, often involving the criminalization of gender-affirming care or peaceful advocacy.</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762000"/>
            <a:ext cx="8229600" cy="5364163"/>
          </a:xfrm>
        </p:spPr>
        <p:txBody>
          <a:bodyPr>
            <a:normAutofit/>
          </a:bodyPr>
          <a:lstStyle/>
          <a:p>
            <a:r>
              <a:rPr lang="en-US" dirty="0" smtClean="0"/>
              <a:t>The "National Security" </a:t>
            </a:r>
            <a:r>
              <a:rPr lang="en-US" dirty="0" smtClean="0"/>
              <a:t>Justification:</a:t>
            </a:r>
          </a:p>
          <a:p>
            <a:r>
              <a:rPr lang="en-US" dirty="0" smtClean="0"/>
              <a:t>The "National Security" justification is perhaps the most common and effective tool used by authoritarian regimes to bypass human rights protections. By framing an issue as an existential threat to the nation, the state creates a legal and moral "state of exception" where ordinary rules no longer apply.</a:t>
            </a:r>
          </a:p>
          <a:p>
            <a:r>
              <a:rPr lang="en-US" dirty="0" smtClean="0"/>
              <a:t>Here is a breakdown of how this justification functions:</a:t>
            </a:r>
          </a:p>
          <a:p>
            <a:r>
              <a:rPr lang="en-US" b="1" dirty="0" smtClean="0"/>
              <a:t>1. The Legal "State of Exception"</a:t>
            </a:r>
          </a:p>
          <a:p>
            <a:r>
              <a:rPr lang="en-US" dirty="0" smtClean="0"/>
              <a:t>Authoritarian leaders often use a crisis—real or manufactured—to declare a state of emergency.</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Constitutional Overreach:</a:t>
            </a:r>
            <a:r>
              <a:rPr lang="en-US" dirty="0" smtClean="0"/>
              <a:t> Many constitutions contain "emergency clauses" that allow the executive to suspend civil liberties (like the right to protest or the privacy of communication) during war or catastrophe.</a:t>
            </a:r>
          </a:p>
          <a:p>
            <a:r>
              <a:rPr lang="en-US" b="1" dirty="0" smtClean="0"/>
              <a:t>Permanent Emergencies:</a:t>
            </a:r>
            <a:r>
              <a:rPr lang="en-US" dirty="0" smtClean="0"/>
              <a:t> A key characteristic of modern authoritarianism is that these "temporary" measures are never lifted, becoming the new permanent legal reality.</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normAutofit/>
          </a:bodyPr>
          <a:lstStyle/>
          <a:p>
            <a:r>
              <a:rPr lang="en-US" b="1" dirty="0" smtClean="0"/>
              <a:t>2. The Rhetoric of "Safety vs. Liberty"</a:t>
            </a:r>
          </a:p>
          <a:p>
            <a:r>
              <a:rPr lang="en-US" dirty="0" smtClean="0"/>
              <a:t>The state presents a false dichotomy: you can either be free or you can be safe, but you cannot be both.</a:t>
            </a:r>
          </a:p>
          <a:p>
            <a:r>
              <a:rPr lang="en-US" b="1" dirty="0" smtClean="0"/>
              <a:t>Labeling Dissent as Sabotage:</a:t>
            </a:r>
            <a:r>
              <a:rPr lang="en-US" dirty="0" smtClean="0"/>
              <a:t> By framing human rights activists or opposition leaders as "threats to national stability" or "foreign agents," the state justifies their imprisonment as a defensive act.</a:t>
            </a:r>
          </a:p>
          <a:p>
            <a:r>
              <a:rPr lang="en-US" b="1" dirty="0" smtClean="0"/>
              <a:t>Securitization:</a:t>
            </a:r>
            <a:r>
              <a:rPr lang="en-US" dirty="0" smtClean="0"/>
              <a:t> This is the process of taking a political issue (like migration or economic protest) and re-classifying it as a security threat. Once "securitized," the issue is moved out of the realm of public debate and into the hands of the military or intelligence agencies.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8229600" cy="5287963"/>
          </a:xfrm>
        </p:spPr>
        <p:txBody>
          <a:bodyPr>
            <a:normAutofit lnSpcReduction="10000"/>
          </a:bodyPr>
          <a:lstStyle/>
          <a:p>
            <a:r>
              <a:rPr lang="en-US" sz="2600" b="1" dirty="0" smtClean="0"/>
              <a:t>3. Common Mechanisms of Justification</a:t>
            </a:r>
          </a:p>
          <a:p>
            <a:r>
              <a:rPr lang="en-US" sz="2600" dirty="0" smtClean="0"/>
              <a:t>States typically use three specific types of security arguments to override rights:</a:t>
            </a:r>
          </a:p>
          <a:p>
            <a:r>
              <a:rPr lang="en-US" sz="2600" b="1" dirty="0" smtClean="0"/>
              <a:t>Argument </a:t>
            </a:r>
            <a:r>
              <a:rPr lang="en-US" sz="2600" b="1" dirty="0" smtClean="0"/>
              <a:t>Type Method </a:t>
            </a:r>
            <a:r>
              <a:rPr lang="en-US" sz="2600" b="1" dirty="0" smtClean="0"/>
              <a:t>of </a:t>
            </a:r>
            <a:r>
              <a:rPr lang="en-US" sz="2600" b="1" dirty="0" smtClean="0"/>
              <a:t>Violation Target</a:t>
            </a:r>
          </a:p>
          <a:p>
            <a:r>
              <a:rPr lang="en-US" sz="2400" b="1" dirty="0" smtClean="0"/>
              <a:t>Anti-Terrorism </a:t>
            </a:r>
            <a:r>
              <a:rPr lang="en-US" sz="2400" dirty="0" smtClean="0">
                <a:solidFill>
                  <a:srgbClr val="002060"/>
                </a:solidFill>
              </a:rPr>
              <a:t>Broadening </a:t>
            </a:r>
            <a:r>
              <a:rPr lang="en-US" sz="2400" dirty="0" smtClean="0">
                <a:solidFill>
                  <a:srgbClr val="002060"/>
                </a:solidFill>
              </a:rPr>
              <a:t>the definition of "terrorism" to include peaceful political speech</a:t>
            </a:r>
            <a:r>
              <a:rPr lang="en-US" sz="2400" dirty="0" smtClean="0">
                <a:solidFill>
                  <a:srgbClr val="002060"/>
                </a:solidFill>
              </a:rPr>
              <a:t>. </a:t>
            </a:r>
          </a:p>
          <a:p>
            <a:r>
              <a:rPr lang="en-US" sz="2400" dirty="0" smtClean="0"/>
              <a:t>Activists</a:t>
            </a:r>
            <a:r>
              <a:rPr lang="en-US" sz="2400" dirty="0" smtClean="0"/>
              <a:t>, Journalists, Minority groups</a:t>
            </a:r>
            <a:r>
              <a:rPr lang="en-US" sz="2400" dirty="0" smtClean="0"/>
              <a:t>.</a:t>
            </a:r>
          </a:p>
          <a:p>
            <a:r>
              <a:rPr lang="en-US" sz="2400" b="1" dirty="0" smtClean="0"/>
              <a:t>Cyber-Security </a:t>
            </a:r>
            <a:r>
              <a:rPr lang="en-US" sz="2400" dirty="0" smtClean="0">
                <a:solidFill>
                  <a:srgbClr val="002060"/>
                </a:solidFill>
              </a:rPr>
              <a:t>Implementing </a:t>
            </a:r>
            <a:r>
              <a:rPr lang="en-US" sz="2400" dirty="0" smtClean="0">
                <a:solidFill>
                  <a:srgbClr val="002060"/>
                </a:solidFill>
              </a:rPr>
              <a:t>mass surveillance and internet shutdowns to prevent "misinformation</a:t>
            </a:r>
            <a:r>
              <a:rPr lang="en-US" sz="2400" dirty="0" smtClean="0">
                <a:solidFill>
                  <a:srgbClr val="002060"/>
                </a:solidFill>
              </a:rPr>
              <a:t>.“</a:t>
            </a:r>
          </a:p>
          <a:p>
            <a:r>
              <a:rPr lang="en-US" sz="2400" dirty="0" smtClean="0"/>
              <a:t>The </a:t>
            </a:r>
            <a:r>
              <a:rPr lang="en-US" sz="2400" dirty="0" smtClean="0"/>
              <a:t>general public, Social media users</a:t>
            </a:r>
            <a:r>
              <a:rPr lang="en-US" sz="2400" dirty="0" smtClean="0"/>
              <a:t>.</a:t>
            </a:r>
          </a:p>
          <a:p>
            <a:r>
              <a:rPr lang="en-US" sz="2400" b="1" dirty="0" smtClean="0"/>
              <a:t>Sovereignty </a:t>
            </a:r>
            <a:r>
              <a:rPr lang="en-US" sz="2400" dirty="0" smtClean="0">
                <a:solidFill>
                  <a:srgbClr val="002060"/>
                </a:solidFill>
              </a:rPr>
              <a:t>Rejecting </a:t>
            </a:r>
            <a:r>
              <a:rPr lang="en-US" sz="2400" dirty="0" smtClean="0">
                <a:solidFill>
                  <a:srgbClr val="002060"/>
                </a:solidFill>
              </a:rPr>
              <a:t>international human rights standards as "foreign interference</a:t>
            </a:r>
            <a:r>
              <a:rPr lang="en-US" sz="2400" dirty="0" smtClean="0">
                <a:solidFill>
                  <a:srgbClr val="002060"/>
                </a:solidFill>
              </a:rPr>
              <a:t>.“</a:t>
            </a:r>
          </a:p>
          <a:p>
            <a:r>
              <a:rPr lang="en-US" sz="2400" dirty="0" smtClean="0"/>
              <a:t>International </a:t>
            </a:r>
            <a:r>
              <a:rPr lang="en-US" sz="2400" dirty="0" smtClean="0"/>
              <a:t>NGOs, UN observers.</a:t>
            </a: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4. The "Grey Zone" of Modern Security</a:t>
            </a:r>
          </a:p>
          <a:p>
            <a:r>
              <a:rPr lang="en-US" dirty="0" smtClean="0"/>
              <a:t>In 2026, the justification has evolved to include </a:t>
            </a:r>
            <a:r>
              <a:rPr lang="en-US" b="1" dirty="0" smtClean="0"/>
              <a:t>Digital and Hybrid threats</a:t>
            </a:r>
            <a:r>
              <a:rPr lang="en-US" dirty="0" smtClean="0"/>
              <a:t>:</a:t>
            </a:r>
          </a:p>
          <a:p>
            <a:r>
              <a:rPr lang="en-US" b="1" dirty="0" smtClean="0"/>
              <a:t>Data Sovereignty:</a:t>
            </a:r>
            <a:r>
              <a:rPr lang="en-US" dirty="0" smtClean="0"/>
              <a:t> States claim they must control all citizen data to protect against "foreign hacking," but use that same data to build a comprehensive surveillance state.</a:t>
            </a:r>
          </a:p>
          <a:p>
            <a:r>
              <a:rPr lang="en-US" b="1" dirty="0" smtClean="0"/>
              <a:t>Public Health as Security:</a:t>
            </a:r>
            <a:r>
              <a:rPr lang="en-US" dirty="0" smtClean="0"/>
              <a:t> Building on lessons from past pandemics, some states use health-tracking infrastructure to monitor the movement of political dissidents indefinitely.</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5. The Erosion of Judicial Oversight</a:t>
            </a:r>
          </a:p>
          <a:p>
            <a:r>
              <a:rPr lang="en-US" dirty="0" smtClean="0"/>
              <a:t>The final step in the National Security justification is the removal of the courts.</a:t>
            </a:r>
          </a:p>
          <a:p>
            <a:r>
              <a:rPr lang="en-US" b="1" dirty="0" smtClean="0"/>
              <a:t>Secret Courts:</a:t>
            </a:r>
            <a:r>
              <a:rPr lang="en-US" dirty="0" smtClean="0"/>
              <a:t> Implementing "national security" trials where evidence is withheld from the defense.</a:t>
            </a:r>
          </a:p>
          <a:p>
            <a:r>
              <a:rPr lang="en-US" b="1" dirty="0" smtClean="0"/>
              <a:t>Jurisdictional Shifts:</a:t>
            </a:r>
            <a:r>
              <a:rPr lang="en-US" dirty="0" smtClean="0"/>
              <a:t> Moving trials of civilians from civil courts to military tribunals, where human rights protections are significantly lower.</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endParaRPr lang="en-US" dirty="0"/>
          </a:p>
        </p:txBody>
      </p:sp>
      <p:sp>
        <p:nvSpPr>
          <p:cNvPr id="3" name="Content Placeholder 2"/>
          <p:cNvSpPr>
            <a:spLocks noGrp="1"/>
          </p:cNvSpPr>
          <p:nvPr>
            <p:ph sz="quarter" idx="1"/>
          </p:nvPr>
        </p:nvSpPr>
        <p:spPr>
          <a:xfrm>
            <a:off x="457200" y="990600"/>
            <a:ext cx="8229600" cy="5135563"/>
          </a:xfrm>
        </p:spPr>
        <p:txBody>
          <a:bodyPr>
            <a:normAutofit/>
          </a:bodyPr>
          <a:lstStyle/>
          <a:p>
            <a:r>
              <a:rPr lang="en-US" dirty="0" smtClean="0"/>
              <a:t>Impact on Civil </a:t>
            </a:r>
            <a:r>
              <a:rPr lang="en-US" dirty="0" smtClean="0"/>
              <a:t>Society:</a:t>
            </a:r>
          </a:p>
          <a:p>
            <a:r>
              <a:rPr lang="en-US" dirty="0" smtClean="0"/>
              <a:t>In political science, </a:t>
            </a:r>
            <a:r>
              <a:rPr lang="en-US" b="1" dirty="0" smtClean="0"/>
              <a:t>Civil Society</a:t>
            </a:r>
            <a:r>
              <a:rPr lang="en-US" dirty="0" smtClean="0"/>
              <a:t> is often called the "Third Sector"—the space between the individual and the state (including NGOs, trade unions, academia, and religious groups). For an authoritarian regime, a strong civil society is a threat because it provides a platform for organized resistance and independent thought.</a:t>
            </a:r>
          </a:p>
          <a:p>
            <a:r>
              <a:rPr lang="en-US" dirty="0" smtClean="0"/>
              <a:t>The impact of an authoritarian shift on this sector is often described as the </a:t>
            </a:r>
            <a:r>
              <a:rPr lang="en-US" b="1" dirty="0" smtClean="0"/>
              <a:t>"Shrinking Space"</a:t>
            </a:r>
            <a:r>
              <a:rPr lang="en-US" dirty="0" smtClean="0"/>
              <a:t> phenomenon.</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r>
              <a:rPr lang="en-US" b="1" dirty="0" smtClean="0"/>
              <a:t>Defining the Terms</a:t>
            </a:r>
          </a:p>
          <a:p>
            <a:r>
              <a:rPr lang="en-US" b="1" dirty="0" smtClean="0"/>
              <a:t>State Authoritarianism:</a:t>
            </a:r>
            <a:r>
              <a:rPr lang="en-US" dirty="0" smtClean="0"/>
              <a:t> A political system characterized by strong central power and limited political freedoms. It prioritizes state stability and executive authority over individual autonomy.</a:t>
            </a:r>
          </a:p>
          <a:p>
            <a:r>
              <a:rPr lang="en-US" b="1" dirty="0" smtClean="0"/>
              <a:t>Human Rights:</a:t>
            </a:r>
            <a:r>
              <a:rPr lang="en-US" dirty="0" smtClean="0"/>
              <a:t> Inherent entitlements to every person, regardless of nationality or status, as defined by the </a:t>
            </a:r>
            <a:r>
              <a:rPr lang="en-US" b="1" dirty="0" smtClean="0"/>
              <a:t>Universal Declaration of Human Rights (UDHR)</a:t>
            </a:r>
            <a:r>
              <a:rPr lang="en-US" dirty="0" smtClean="0"/>
              <a:t>.</a:t>
            </a:r>
          </a:p>
          <a:p>
            <a:r>
              <a:rPr lang="en-US" b="1" dirty="0" smtClean="0"/>
              <a:t>The Conflict:</a:t>
            </a:r>
            <a:r>
              <a:rPr lang="en-US" dirty="0" smtClean="0"/>
              <a:t> Authoritarianism often views human rights not as "inalienable," but as obstacles to national security or "efficiency."</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20000"/>
          </a:bodyPr>
          <a:lstStyle/>
          <a:p>
            <a:r>
              <a:rPr lang="en-US" b="1" dirty="0" smtClean="0"/>
              <a:t>1. Legal and Regulatory "Choking"</a:t>
            </a:r>
          </a:p>
          <a:p>
            <a:r>
              <a:rPr lang="en-US" dirty="0" smtClean="0"/>
              <a:t>States use administrative hurdles to make it impossible for civil society organizations (CSOs) to function.</a:t>
            </a:r>
          </a:p>
          <a:p>
            <a:r>
              <a:rPr lang="en-US" b="1" dirty="0" smtClean="0"/>
              <a:t>Foreign Agent Laws:</a:t>
            </a:r>
            <a:r>
              <a:rPr lang="en-US" dirty="0" smtClean="0"/>
              <a:t> Forcing NGOs that receive international funding to register as "foreign agents," which carries a heavy social stigma and leads to constant, invasive state audits.</a:t>
            </a:r>
          </a:p>
          <a:p>
            <a:r>
              <a:rPr lang="en-US" b="1" dirty="0" smtClean="0"/>
              <a:t>Restrictive Registration:</a:t>
            </a:r>
            <a:r>
              <a:rPr lang="en-US" dirty="0" smtClean="0"/>
              <a:t> Changing laws so that the state can arbitrarily deny or revoke the legal status of an organization without a clear reason.</a:t>
            </a:r>
          </a:p>
          <a:p>
            <a:r>
              <a:rPr lang="en-US" b="1" dirty="0" smtClean="0"/>
              <a:t>Criminalization of Advocacy:</a:t>
            </a:r>
            <a:r>
              <a:rPr lang="en-US" dirty="0" smtClean="0"/>
              <a:t> Redefining "lobbying" or "advocacy" as illegal political interference, preventing groups from influencing public policy.</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normAutofit fontScale="92500"/>
          </a:bodyPr>
          <a:lstStyle/>
          <a:p>
            <a:r>
              <a:rPr lang="en-US" b="1" dirty="0" smtClean="0"/>
              <a:t>2. The "Chilling Effect" and Self-Censorship</a:t>
            </a:r>
          </a:p>
          <a:p>
            <a:r>
              <a:rPr lang="en-US" dirty="0" smtClean="0"/>
              <a:t>The impact is not just physical; it is psychological.</a:t>
            </a:r>
          </a:p>
          <a:p>
            <a:r>
              <a:rPr lang="en-US" b="1" dirty="0" smtClean="0"/>
              <a:t>Surveillance Anxiety:</a:t>
            </a:r>
            <a:r>
              <a:rPr lang="en-US" dirty="0" smtClean="0"/>
              <a:t> When leaders of trade unions or student groups know they are being monitored, they begin to "self-edit" their statements to avoid trouble.</a:t>
            </a:r>
          </a:p>
          <a:p>
            <a:r>
              <a:rPr lang="en-US" b="1" dirty="0" smtClean="0"/>
              <a:t>Fragmentation:</a:t>
            </a:r>
            <a:r>
              <a:rPr lang="en-US" dirty="0" smtClean="0"/>
              <a:t> The state may offer "deals" to some organizations while punishing others, creating distrust and preventing civil society from forming a united front.</a:t>
            </a:r>
          </a:p>
          <a:p>
            <a:r>
              <a:rPr lang="en-US" b="1" dirty="0" smtClean="0"/>
              <a:t>Academic Freedom:</a:t>
            </a:r>
            <a:r>
              <a:rPr lang="en-US" dirty="0" smtClean="0"/>
              <a:t> Universities—historically hubs of dissent—face purges of "unpatriotic" professors and the imposition of state-mandated curricula.</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fontScale="92500" lnSpcReduction="10000"/>
          </a:bodyPr>
          <a:lstStyle/>
          <a:p>
            <a:r>
              <a:rPr lang="en-US" b="1" dirty="0" smtClean="0"/>
              <a:t>3. Physical and Digital Repression</a:t>
            </a:r>
          </a:p>
          <a:p>
            <a:r>
              <a:rPr lang="en-US" dirty="0" smtClean="0"/>
              <a:t>When legal pressure isn't enough, the state resorts to direct interference.</a:t>
            </a:r>
          </a:p>
          <a:p>
            <a:r>
              <a:rPr lang="en-US" b="1" dirty="0" smtClean="0"/>
              <a:t>Asset Freezing:</a:t>
            </a:r>
            <a:r>
              <a:rPr lang="en-US" dirty="0" smtClean="0"/>
              <a:t> Using anti-money laundering laws to freeze the bank accounts of human rights groups, effectively halting their operations.</a:t>
            </a:r>
          </a:p>
          <a:p>
            <a:r>
              <a:rPr lang="en-US" b="1" dirty="0" smtClean="0"/>
              <a:t>Office Raids and Harassment:</a:t>
            </a:r>
            <a:r>
              <a:rPr lang="en-US" dirty="0" smtClean="0"/>
              <a:t> State security forces may seize computers and files to identify an organization’s members and donors.</a:t>
            </a:r>
          </a:p>
          <a:p>
            <a:r>
              <a:rPr lang="en-US" b="1" dirty="0" smtClean="0"/>
              <a:t>State-Controlled "Civil Society" (GONGOs):</a:t>
            </a:r>
            <a:r>
              <a:rPr lang="en-US" dirty="0" smtClean="0"/>
              <a:t> The creation of </a:t>
            </a:r>
            <a:r>
              <a:rPr lang="en-US" b="1" dirty="0" smtClean="0"/>
              <a:t>Government-Organized NGOs</a:t>
            </a:r>
            <a:r>
              <a:rPr lang="en-US" dirty="0" smtClean="0"/>
              <a:t>. These groups look like independent organizations but are actually funded and controlled by the state to drown out genuine activists and praise the regime at international forums like the UN.</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4. Impact on Social Cohesion</a:t>
            </a:r>
          </a:p>
          <a:p>
            <a:r>
              <a:rPr lang="en-US" b="1" dirty="0" smtClean="0"/>
              <a:t>Erosion of Social Capital:</a:t>
            </a:r>
            <a:r>
              <a:rPr lang="en-US" dirty="0" smtClean="0"/>
              <a:t> As people become afraid to associate or organize, the "social glue" that holds a community together dissolves.</a:t>
            </a:r>
          </a:p>
          <a:p>
            <a:r>
              <a:rPr lang="en-US" b="1" dirty="0" smtClean="0"/>
              <a:t>Brain Drain:</a:t>
            </a:r>
            <a:r>
              <a:rPr lang="en-US" dirty="0" smtClean="0"/>
              <a:t> Many of the most educated and active members of civil society (lawyers, researchers, and artists) choose to go into exile, leaving the country without its most vocal advocates for reform.</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762000"/>
            <a:ext cx="8229600" cy="5364163"/>
          </a:xfrm>
        </p:spPr>
        <p:txBody>
          <a:bodyPr/>
          <a:lstStyle/>
          <a:p>
            <a:r>
              <a:rPr lang="en-US" dirty="0" smtClean="0"/>
              <a:t>Global Trends &amp; Modern </a:t>
            </a:r>
            <a:r>
              <a:rPr lang="en-US" dirty="0" smtClean="0"/>
              <a:t>Challenges:</a:t>
            </a:r>
          </a:p>
          <a:p>
            <a:r>
              <a:rPr lang="en-US" dirty="0" smtClean="0"/>
              <a:t>In the current global landscape of 2026, the challenge to human rights has moved beyond traditional borders. We are seeing a "sophistication of autocracy," where regimes use advanced technology and legal loopholes to maintain control while mimicking democratic forms.</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20000"/>
          </a:bodyPr>
          <a:lstStyle/>
          <a:p>
            <a:r>
              <a:rPr lang="en-US" b="1" dirty="0" smtClean="0"/>
              <a:t>1. Democratic Backsliding in "Stable" Nations</a:t>
            </a:r>
          </a:p>
          <a:p>
            <a:r>
              <a:rPr lang="en-US" dirty="0" smtClean="0"/>
              <a:t>A defining trend of 2025–2026 is that authoritarian shifts are no longer limited to developing nations.</a:t>
            </a:r>
          </a:p>
          <a:p>
            <a:r>
              <a:rPr lang="en-US" b="1" dirty="0" smtClean="0"/>
              <a:t>The Domino Effect:</a:t>
            </a:r>
            <a:r>
              <a:rPr lang="en-US" dirty="0" smtClean="0"/>
              <a:t> Major democracies (including the U.S., Italy, and the UK) have seen significant declines in their "Liberal Democracy" scores.</a:t>
            </a:r>
          </a:p>
          <a:p>
            <a:r>
              <a:rPr lang="en-US" b="1" dirty="0" smtClean="0"/>
              <a:t>Executive Aggrandizement:</a:t>
            </a:r>
            <a:r>
              <a:rPr lang="en-US" dirty="0" smtClean="0"/>
              <a:t> Leaders are increasingly using executive orders to bypass legislatures, politicizing civil services, and intimidating the judiciary.</a:t>
            </a:r>
          </a:p>
          <a:p>
            <a:r>
              <a:rPr lang="en-US" b="1" dirty="0" smtClean="0"/>
              <a:t>Speed of Decay:</a:t>
            </a:r>
            <a:r>
              <a:rPr lang="en-US" dirty="0" smtClean="0"/>
              <a:t> Research from the V-Dem Institute (2026) suggests that the dismantling of democratic institutions is happening much faster in modern times than in the 20th century, often occurring within a single election cycle.</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sz="quarter" idx="1"/>
          </p:nvPr>
        </p:nvSpPr>
        <p:spPr>
          <a:xfrm>
            <a:off x="457200" y="990600"/>
            <a:ext cx="8229600" cy="5135563"/>
          </a:xfrm>
        </p:spPr>
        <p:txBody>
          <a:bodyPr>
            <a:normAutofit fontScale="92500" lnSpcReduction="20000"/>
          </a:bodyPr>
          <a:lstStyle/>
          <a:p>
            <a:r>
              <a:rPr lang="en-US" b="1" dirty="0" smtClean="0"/>
              <a:t>2. Technological &amp; "</a:t>
            </a:r>
            <a:r>
              <a:rPr lang="en-US" b="1" dirty="0" err="1" smtClean="0"/>
              <a:t>Agentic</a:t>
            </a:r>
            <a:r>
              <a:rPr lang="en-US" b="1" dirty="0" smtClean="0"/>
              <a:t>" Authoritarianism</a:t>
            </a:r>
          </a:p>
          <a:p>
            <a:r>
              <a:rPr lang="en-US" dirty="0" smtClean="0"/>
              <a:t>The rise of AI has fundamentally changed the "Offense-Defense" balance between the state and the citizen.</a:t>
            </a:r>
          </a:p>
          <a:p>
            <a:r>
              <a:rPr lang="en-US" b="1" dirty="0" smtClean="0"/>
              <a:t>AI-Orchestrated Repression:</a:t>
            </a:r>
            <a:r>
              <a:rPr lang="en-US" dirty="0" smtClean="0"/>
              <a:t> Governments are now using "</a:t>
            </a:r>
            <a:r>
              <a:rPr lang="en-US" dirty="0" err="1" smtClean="0"/>
              <a:t>Agentic</a:t>
            </a:r>
            <a:r>
              <a:rPr lang="en-US" dirty="0" smtClean="0"/>
              <a:t> AI" (autonomous systems) for large-scale hacking of dissident groups and automated content moderation to scrub the internet of criticism in milliseconds.</a:t>
            </a:r>
          </a:p>
          <a:p>
            <a:r>
              <a:rPr lang="en-US" b="1" dirty="0" smtClean="0"/>
              <a:t>The Autocrat’s Dilemma:</a:t>
            </a:r>
            <a:r>
              <a:rPr lang="en-US" dirty="0" smtClean="0"/>
              <a:t> AI creates a "threshold whiplash." If a regime sets AI surveillance too high, it catches too many innocent people (creating backlash); if too low, it misses threats. This creates cycles of sudden tightening and loosening of control.</a:t>
            </a:r>
          </a:p>
          <a:p>
            <a:r>
              <a:rPr lang="en-US" b="1" dirty="0" smtClean="0"/>
              <a:t>Predictive Policing:</a:t>
            </a:r>
            <a:r>
              <a:rPr lang="en-US" dirty="0" smtClean="0"/>
              <a:t> Using data fusion to arrest individuals not for what they </a:t>
            </a:r>
            <a:r>
              <a:rPr lang="en-US" i="1" dirty="0" smtClean="0"/>
              <a:t>did</a:t>
            </a:r>
            <a:r>
              <a:rPr lang="en-US" dirty="0" smtClean="0"/>
              <a:t>, but for what an algorithm predicts they </a:t>
            </a:r>
            <a:r>
              <a:rPr lang="en-US" i="1" dirty="0" smtClean="0"/>
              <a:t>might</a:t>
            </a:r>
            <a:r>
              <a:rPr lang="en-US" dirty="0" smtClean="0"/>
              <a:t> do.</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r>
              <a:rPr lang="en-US" b="1" dirty="0" smtClean="0"/>
              <a:t>3. Transnational Repression</a:t>
            </a:r>
          </a:p>
          <a:p>
            <a:r>
              <a:rPr lang="en-US" dirty="0" smtClean="0"/>
              <a:t>State borders are becoming less effective at protecting human rights defenders.</a:t>
            </a:r>
          </a:p>
          <a:p>
            <a:r>
              <a:rPr lang="en-US" b="1" dirty="0" smtClean="0"/>
              <a:t>The "Swap Mart" of Dissidents:</a:t>
            </a:r>
            <a:r>
              <a:rPr lang="en-US" dirty="0" smtClean="0"/>
              <a:t> Some regional hubs (notably in Southeast Asia and East Africa) have begun trading dissidents. State A arrests a critic of State B and "swaps" them for one of their own critics held by State B.</a:t>
            </a:r>
          </a:p>
          <a:p>
            <a:r>
              <a:rPr lang="en-US" b="1" dirty="0" smtClean="0"/>
              <a:t>Digital Reach:</a:t>
            </a:r>
            <a:r>
              <a:rPr lang="en-US" dirty="0" smtClean="0"/>
              <a:t> Using Pegasus-style spyware to monitor activists living in exile in democratic countries.</a:t>
            </a:r>
          </a:p>
          <a:p>
            <a:r>
              <a:rPr lang="en-US" b="1" dirty="0" smtClean="0"/>
              <a:t>Bounties and Kidnappings:</a:t>
            </a:r>
            <a:r>
              <a:rPr lang="en-US" dirty="0" smtClean="0"/>
              <a:t> A sharp rise in state-sponsored "renditions" where activists are abducted from foreign soil and forcibly repatriated.</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normAutofit/>
          </a:bodyPr>
          <a:lstStyle/>
          <a:p>
            <a:r>
              <a:rPr lang="en-US" b="1" dirty="0" smtClean="0"/>
              <a:t>4. </a:t>
            </a:r>
            <a:r>
              <a:rPr lang="en-US" b="1" dirty="0" err="1" smtClean="0"/>
              <a:t>Weaponized</a:t>
            </a:r>
            <a:r>
              <a:rPr lang="en-US" b="1" dirty="0" smtClean="0"/>
              <a:t> Migration and "Border </a:t>
            </a:r>
            <a:r>
              <a:rPr lang="en-US" b="1" dirty="0" err="1" smtClean="0"/>
              <a:t>Lawfare</a:t>
            </a:r>
            <a:r>
              <a:rPr lang="en-US" b="1" dirty="0" smtClean="0"/>
              <a:t>"</a:t>
            </a:r>
          </a:p>
          <a:p>
            <a:r>
              <a:rPr lang="en-US" dirty="0" smtClean="0"/>
              <a:t>Human rights are frequently being sacrificed at the border under the guise of "sovereignty."</a:t>
            </a:r>
          </a:p>
          <a:p>
            <a:r>
              <a:rPr lang="en-US" b="1" dirty="0" smtClean="0"/>
              <a:t>Externalization of Borders:</a:t>
            </a:r>
            <a:r>
              <a:rPr lang="en-US" dirty="0" smtClean="0"/>
              <a:t> Wealthy nations are paying authoritarian neighbors to "hold" migrants in mega-prisons, effectively outsourcing human rights violations to avoid domestic legal scrutiny.</a:t>
            </a:r>
          </a:p>
          <a:p>
            <a:r>
              <a:rPr lang="en-US" b="1" dirty="0" smtClean="0"/>
              <a:t>Racial Profiling &amp; Bill C-2 Styles:</a:t>
            </a:r>
            <a:r>
              <a:rPr lang="en-US" dirty="0" smtClean="0"/>
              <a:t> New, stringent border legislations in 2026 have increased the use of AI for racial profiling and the mass deportation of vulnerable populations without due process.</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r>
              <a:rPr lang="en-US" b="1" dirty="0" smtClean="0"/>
              <a:t>5. The Rise of "Illiberal" Global Norms</a:t>
            </a:r>
          </a:p>
          <a:p>
            <a:r>
              <a:rPr lang="en-US" dirty="0" smtClean="0"/>
              <a:t>Authoritarian states are no longer just defending themselves; they are actively trying to rewrite global human rights standards.</a:t>
            </a:r>
          </a:p>
          <a:p>
            <a:r>
              <a:rPr lang="en-US" b="1" dirty="0" smtClean="0"/>
              <a:t>Contesting the UDHR:</a:t>
            </a:r>
            <a:r>
              <a:rPr lang="en-US" dirty="0" smtClean="0"/>
              <a:t> States are arguing that "Collective Rights" (state stability/economic growth) should take precedence over "Individual Rights" (speech/assembly).</a:t>
            </a:r>
          </a:p>
          <a:p>
            <a:r>
              <a:rPr lang="en-US" b="1" dirty="0" smtClean="0"/>
              <a:t>Sanctioning the Sanctifiers:</a:t>
            </a:r>
            <a:r>
              <a:rPr lang="en-US" dirty="0" smtClean="0"/>
              <a:t> In a bold new trend, authoritarian regimes have begun placing their own sanctions on international judges and human rights observers to hinder investigations into their conduct.</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8229600" cy="5791200"/>
          </a:xfrm>
        </p:spPr>
        <p:txBody>
          <a:bodyPr>
            <a:normAutofit fontScale="85000" lnSpcReduction="10000"/>
          </a:bodyPr>
          <a:lstStyle/>
          <a:p>
            <a:r>
              <a:rPr lang="en-US" dirty="0" smtClean="0"/>
              <a:t>Key Characteristics of Authoritarian </a:t>
            </a:r>
            <a:r>
              <a:rPr lang="en-US" dirty="0" smtClean="0"/>
              <a:t>Shifts:</a:t>
            </a:r>
          </a:p>
          <a:p>
            <a:r>
              <a:rPr lang="en-US" dirty="0" smtClean="0"/>
              <a:t>When a state shifts toward authoritarianism, it rarely happens overnight. Instead, it is typically a gradual erosion of democratic norms—a process often called </a:t>
            </a:r>
            <a:r>
              <a:rPr lang="en-US" b="1" dirty="0" smtClean="0"/>
              <a:t>"democratic backsliding."</a:t>
            </a:r>
            <a:r>
              <a:rPr lang="en-US" dirty="0" smtClean="0"/>
              <a:t> Here are the key characteristics and mechanisms of an authoritarian shift:</a:t>
            </a:r>
          </a:p>
          <a:p>
            <a:r>
              <a:rPr lang="en-US" b="1" dirty="0" smtClean="0"/>
              <a:t>1. Executive Aggrandizement</a:t>
            </a:r>
          </a:p>
          <a:p>
            <a:r>
              <a:rPr lang="en-US" dirty="0" smtClean="0"/>
              <a:t>This is the process where the executive branch (the President or Prime Minister) systematically weakens the other branches of government to remove obstacles to their power.</a:t>
            </a:r>
          </a:p>
          <a:p>
            <a:r>
              <a:rPr lang="en-US" b="1" dirty="0" smtClean="0"/>
              <a:t>Weakening the Judiciary:</a:t>
            </a:r>
            <a:r>
              <a:rPr lang="en-US" dirty="0" smtClean="0"/>
              <a:t> Packing courts with loyalist judges or stripping the Supreme Court of its power to review government actions.</a:t>
            </a:r>
          </a:p>
          <a:p>
            <a:r>
              <a:rPr lang="en-US" b="1" dirty="0" smtClean="0"/>
              <a:t>Neutralizing the Legislature:</a:t>
            </a:r>
            <a:r>
              <a:rPr lang="en-US" dirty="0" smtClean="0"/>
              <a:t> Bypassing parliament through executive decrees or using a "rubber-stamp" majority to pass laws without debate.</a:t>
            </a:r>
          </a:p>
          <a:p>
            <a:r>
              <a:rPr lang="en-US" b="1" dirty="0" smtClean="0"/>
              <a:t>Targeting the "Deep State":</a:t>
            </a:r>
            <a:r>
              <a:rPr lang="en-US" dirty="0" smtClean="0"/>
              <a:t> Purging career civil servants and intelligence officials, replacing them with political appointees who prioritize personal loyalty over constitutional duty.</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685800"/>
            <a:ext cx="8229600" cy="5440363"/>
          </a:xfrm>
        </p:spPr>
        <p:txBody>
          <a:bodyPr>
            <a:normAutofit fontScale="92500"/>
          </a:bodyPr>
          <a:lstStyle/>
          <a:p>
            <a:r>
              <a:rPr lang="en-US" dirty="0" smtClean="0"/>
              <a:t>Mechanisms for </a:t>
            </a:r>
            <a:r>
              <a:rPr lang="en-US" dirty="0" smtClean="0"/>
              <a:t>Accountability:</a:t>
            </a:r>
          </a:p>
          <a:p>
            <a:r>
              <a:rPr lang="en-US" dirty="0" smtClean="0"/>
              <a:t>In the context of 2026, holding authoritarian states accountable is increasingly difficult as regimes develop tools to bypass traditional international norms. However, accountability mechanisms have also evolved, utilizing a mix of legal, economic, and technological strategies.</a:t>
            </a:r>
          </a:p>
          <a:p>
            <a:r>
              <a:rPr lang="en-US" b="1" dirty="0" smtClean="0"/>
              <a:t>1. International Legal Mechanisms</a:t>
            </a:r>
          </a:p>
          <a:p>
            <a:r>
              <a:rPr lang="en-US" dirty="0" smtClean="0"/>
              <a:t>These are the "hard power" tools of international law, though they currently face significant political headwinds.</a:t>
            </a:r>
          </a:p>
          <a:p>
            <a:r>
              <a:rPr lang="en-US" b="1" dirty="0" smtClean="0"/>
              <a:t>The International Criminal Court (ICC):</a:t>
            </a:r>
            <a:r>
              <a:rPr lang="en-US" dirty="0" smtClean="0"/>
              <a:t> Focuses on individual criminal responsibility for genocide, war crimes, and crimes against humanity. In 2026, the ICC is navigating a "legitimacy crisis" as several major powers have imposed sanctions on its officials to shield their own citizens from investigation.</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sz="quarter" idx="1"/>
          </p:nvPr>
        </p:nvSpPr>
        <p:spPr>
          <a:xfrm>
            <a:off x="457200" y="762000"/>
            <a:ext cx="8229600" cy="5364163"/>
          </a:xfrm>
        </p:spPr>
        <p:txBody>
          <a:bodyPr>
            <a:normAutofit/>
          </a:bodyPr>
          <a:lstStyle/>
          <a:p>
            <a:r>
              <a:rPr lang="en-US" b="1" dirty="0" smtClean="0"/>
              <a:t>The International Court of Justice (ICJ):</a:t>
            </a:r>
            <a:r>
              <a:rPr lang="en-US" dirty="0" smtClean="0"/>
              <a:t> Settles disputes between states. A major trend in 2026 is the use of the ICJ for </a:t>
            </a:r>
            <a:r>
              <a:rPr lang="en-US" b="1" dirty="0" smtClean="0"/>
              <a:t>Advisory Opinions</a:t>
            </a:r>
            <a:r>
              <a:rPr lang="en-US" dirty="0" smtClean="0"/>
              <a:t>—such as recent landmark rulings on climate change obligations—which, while non-binding, create a "legal benchmark" that domestic courts can use to hold their own governments accountable.</a:t>
            </a:r>
          </a:p>
          <a:p>
            <a:r>
              <a:rPr lang="en-US" b="1" dirty="0" smtClean="0"/>
              <a:t>Universal Jurisdiction:</a:t>
            </a:r>
            <a:r>
              <a:rPr lang="en-US" dirty="0" smtClean="0"/>
              <a:t> A powerful legal doctrine where national courts (e.g., in Germany or Argentina) prosecute individuals for international crimes committed </a:t>
            </a:r>
            <a:r>
              <a:rPr lang="en-US" i="1" dirty="0" smtClean="0"/>
              <a:t>outside</a:t>
            </a:r>
            <a:r>
              <a:rPr lang="en-US" dirty="0" smtClean="0"/>
              <a:t> their borders. In 2025–2026, there was a record increase in convictions for war crimes using this principle, particularly regarding conflicts in the Middle East and Eastern Europe.</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762000"/>
            <a:ext cx="8229600" cy="5364163"/>
          </a:xfrm>
        </p:spPr>
        <p:txBody>
          <a:bodyPr>
            <a:normAutofit fontScale="92500" lnSpcReduction="20000"/>
          </a:bodyPr>
          <a:lstStyle/>
          <a:p>
            <a:r>
              <a:rPr lang="en-US" b="1" dirty="0" smtClean="0"/>
              <a:t>2. Targeted Economic Sanctions (The "</a:t>
            </a:r>
            <a:r>
              <a:rPr lang="en-US" b="1" dirty="0" err="1" smtClean="0"/>
              <a:t>Magnitsky</a:t>
            </a:r>
            <a:r>
              <a:rPr lang="en-US" b="1" dirty="0" smtClean="0"/>
              <a:t>" Model)</a:t>
            </a:r>
          </a:p>
          <a:p>
            <a:r>
              <a:rPr lang="en-US" dirty="0" smtClean="0"/>
              <a:t>Rather than sanctioning an entire country (which often hurts civilians), the modern trend is </a:t>
            </a:r>
            <a:r>
              <a:rPr lang="en-US" b="1" dirty="0" smtClean="0"/>
              <a:t>Targeted Accountability</a:t>
            </a:r>
            <a:r>
              <a:rPr lang="en-US" dirty="0" smtClean="0"/>
              <a:t>.</a:t>
            </a:r>
          </a:p>
          <a:p>
            <a:r>
              <a:rPr lang="en-US" b="1" dirty="0" smtClean="0"/>
              <a:t>Global </a:t>
            </a:r>
            <a:r>
              <a:rPr lang="en-US" b="1" dirty="0" err="1" smtClean="0"/>
              <a:t>Magnitsky</a:t>
            </a:r>
            <a:r>
              <a:rPr lang="en-US" b="1" dirty="0" smtClean="0"/>
              <a:t> Acts:</a:t>
            </a:r>
            <a:r>
              <a:rPr lang="en-US" dirty="0" smtClean="0"/>
              <a:t> These laws allow countries (like the US, UK, and EU) to freeze the assets and ban the travel of specific government officials and their family members who are linked to "serious human rights abuses."</a:t>
            </a:r>
          </a:p>
          <a:p>
            <a:r>
              <a:rPr lang="en-US" b="1" dirty="0" smtClean="0"/>
              <a:t>Market Accountability:</a:t>
            </a:r>
            <a:r>
              <a:rPr lang="en-US" dirty="0" smtClean="0"/>
              <a:t> In 2026, sanctions are increasingly targeting the </a:t>
            </a:r>
            <a:r>
              <a:rPr lang="en-US" b="1" dirty="0" smtClean="0"/>
              <a:t>financial infrastructure</a:t>
            </a:r>
            <a:r>
              <a:rPr lang="en-US" dirty="0" smtClean="0"/>
              <a:t> of authoritarianism. This includes banning state-linked companies from NASDAQ or other stock exchanges if they are found to be using forced labor or providing surveillance tech to repressive regimes.</a:t>
            </a:r>
          </a:p>
          <a:p>
            <a:r>
              <a:rPr lang="en-US" b="1" dirty="0" smtClean="0"/>
              <a:t>Secondary Sanctions:</a:t>
            </a:r>
            <a:r>
              <a:rPr lang="en-US" dirty="0" smtClean="0"/>
              <a:t> Pressure put on third-party companies or banks that continue to do business with sanctioned human rights abusers.</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normAutofit lnSpcReduction="10000"/>
          </a:bodyPr>
          <a:lstStyle/>
          <a:p>
            <a:r>
              <a:rPr lang="en-US" b="1" dirty="0" smtClean="0"/>
              <a:t>3. Diplomatic and Multilateral Pressure</a:t>
            </a:r>
          </a:p>
          <a:p>
            <a:r>
              <a:rPr lang="en-US" b="1" dirty="0" smtClean="0"/>
              <a:t>The UN Human Rights Council (UNHRC):</a:t>
            </a:r>
            <a:r>
              <a:rPr lang="en-US" dirty="0" smtClean="0"/>
              <a:t> While criticized for having human rights abusers as members, its "Special Procedures" (independent experts) and </a:t>
            </a:r>
            <a:r>
              <a:rPr lang="en-US" b="1" dirty="0" smtClean="0"/>
              <a:t>Universal Periodic Reviews (UPR)</a:t>
            </a:r>
            <a:r>
              <a:rPr lang="en-US" dirty="0" smtClean="0"/>
              <a:t> provide a public stage to shame states.</a:t>
            </a:r>
          </a:p>
          <a:p>
            <a:r>
              <a:rPr lang="en-US" b="1" dirty="0" smtClean="0"/>
              <a:t>Suspension from Regional Bodies:</a:t>
            </a:r>
            <a:r>
              <a:rPr lang="en-US" dirty="0" smtClean="0"/>
              <a:t> Organizations like the African Union or the EU can suspend member states that undergo unconstitutional changes in government or systematic rights rollbacks.</a:t>
            </a:r>
          </a:p>
          <a:p>
            <a:r>
              <a:rPr lang="en-US" b="1" dirty="0" smtClean="0"/>
              <a:t>"Fact-Finding" Missions:</a:t>
            </a:r>
            <a:r>
              <a:rPr lang="en-US" dirty="0" smtClean="0"/>
              <a:t> Independent investigative bodies established by the UN to preserve evidence (such as digital forensic data) for future trials once a regime falls.</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8229600" cy="5562600"/>
          </a:xfrm>
        </p:spPr>
        <p:txBody>
          <a:bodyPr>
            <a:normAutofit fontScale="92500" lnSpcReduction="20000"/>
          </a:bodyPr>
          <a:lstStyle/>
          <a:p>
            <a:r>
              <a:rPr lang="en-US" b="1" dirty="0" smtClean="0"/>
              <a:t>4. Grassroots and Technological Accountability (New for 2026)</a:t>
            </a:r>
          </a:p>
          <a:p>
            <a:r>
              <a:rPr lang="en-US" dirty="0" smtClean="0"/>
              <a:t>As formal institutions are blocked by state sovereignty, "bottom-up" accountability is filling the gap.</a:t>
            </a:r>
          </a:p>
          <a:p>
            <a:r>
              <a:rPr lang="en-US" b="1" dirty="0" smtClean="0"/>
              <a:t>Open-Source Intelligence (OSINT):</a:t>
            </a:r>
            <a:r>
              <a:rPr lang="en-US" dirty="0" smtClean="0"/>
              <a:t> Groups like </a:t>
            </a:r>
            <a:r>
              <a:rPr lang="en-US" dirty="0" err="1" smtClean="0"/>
              <a:t>Bellingcat</a:t>
            </a:r>
            <a:r>
              <a:rPr lang="en-US" dirty="0" smtClean="0"/>
              <a:t> use satellite imagery, social media </a:t>
            </a:r>
            <a:r>
              <a:rPr lang="en-US" dirty="0" err="1" smtClean="0"/>
              <a:t>geolocation</a:t>
            </a:r>
            <a:r>
              <a:rPr lang="en-US" dirty="0" smtClean="0"/>
              <a:t>, and leaked databases to prove state violations in real-time, making it impossible for regimes to maintain "plausible deniability."</a:t>
            </a:r>
          </a:p>
          <a:p>
            <a:r>
              <a:rPr lang="en-US" b="1" dirty="0" err="1" smtClean="0"/>
              <a:t>Blockchain</a:t>
            </a:r>
            <a:r>
              <a:rPr lang="en-US" b="1" dirty="0" smtClean="0"/>
              <a:t> Evidence Preservation:</a:t>
            </a:r>
            <a:r>
              <a:rPr lang="en-US" dirty="0" smtClean="0"/>
              <a:t> Activists are now using </a:t>
            </a:r>
            <a:r>
              <a:rPr lang="en-US" dirty="0" err="1" smtClean="0"/>
              <a:t>blockchain</a:t>
            </a:r>
            <a:r>
              <a:rPr lang="en-US" dirty="0" smtClean="0"/>
              <a:t> technology to timestamp and "anchor" videos of police brutality or war crimes. This ensures the metadata cannot be altered or deleted by state hackers, making it admissible in future court cases.</a:t>
            </a:r>
          </a:p>
          <a:p>
            <a:r>
              <a:rPr lang="en-US" b="1" dirty="0" smtClean="0"/>
              <a:t>Transnational Solidarity Networks:</a:t>
            </a:r>
            <a:r>
              <a:rPr lang="en-US" dirty="0" smtClean="0"/>
              <a:t> Exiled activists are using encrypted platforms to organize "shadow" civil societies that provide information and resources to those still living under authoritarian rule.</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normAutofit fontScale="92500" lnSpcReduction="10000"/>
          </a:bodyPr>
          <a:lstStyle/>
          <a:p>
            <a:r>
              <a:rPr lang="en-US" dirty="0" smtClean="0"/>
              <a:t>Conclusion &amp; Call to </a:t>
            </a:r>
            <a:r>
              <a:rPr lang="en-US" dirty="0" smtClean="0"/>
              <a:t>Action:</a:t>
            </a:r>
          </a:p>
          <a:p>
            <a:r>
              <a:rPr lang="en-US" dirty="0" smtClean="0"/>
              <a:t>The conclusion of your presentation needs to synthesize the complex political theories discussed into a compelling final argument. It should shift the tone from analysis to urgency, emphasizing that the protection of human rights is a dynamic, ongoing struggle rather than a settled historical achievement.</a:t>
            </a:r>
          </a:p>
          <a:p>
            <a:r>
              <a:rPr lang="en-US" b="1" dirty="0" smtClean="0"/>
              <a:t>1. Summary: The Core Tension</a:t>
            </a:r>
          </a:p>
          <a:p>
            <a:r>
              <a:rPr lang="en-US" b="1" dirty="0" smtClean="0"/>
              <a:t>Inherent vs. Granted:</a:t>
            </a:r>
            <a:r>
              <a:rPr lang="en-US" dirty="0" smtClean="0"/>
              <a:t> Reiterate that human rights are not gifts from the state; they are inherent to the individual. The state’s role is to be a </a:t>
            </a:r>
            <a:r>
              <a:rPr lang="en-US" b="1" dirty="0" smtClean="0"/>
              <a:t>protector</a:t>
            </a:r>
            <a:r>
              <a:rPr lang="en-US" dirty="0" smtClean="0"/>
              <a:t>, not a grantor.</a:t>
            </a:r>
          </a:p>
          <a:p>
            <a:r>
              <a:rPr lang="en-US" b="1" dirty="0" smtClean="0"/>
              <a:t>The Fragility of Progress:</a:t>
            </a:r>
            <a:r>
              <a:rPr lang="en-US" dirty="0" smtClean="0"/>
              <a:t> Authoritarianism is not a relic of the past; it is a modern, adaptive system that uses the tools of democracy (elections, laws, and technology) to dismantle it from within.</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endParaRPr lang="en-US" dirty="0"/>
          </a:p>
        </p:txBody>
      </p:sp>
      <p:sp>
        <p:nvSpPr>
          <p:cNvPr id="3" name="Content Placeholder 2"/>
          <p:cNvSpPr>
            <a:spLocks noGrp="1"/>
          </p:cNvSpPr>
          <p:nvPr>
            <p:ph sz="quarter" idx="1"/>
          </p:nvPr>
        </p:nvSpPr>
        <p:spPr>
          <a:xfrm>
            <a:off x="457200" y="1143000"/>
            <a:ext cx="8229600" cy="4983163"/>
          </a:xfrm>
        </p:spPr>
        <p:txBody>
          <a:bodyPr>
            <a:normAutofit fontScale="85000" lnSpcReduction="20000"/>
          </a:bodyPr>
          <a:lstStyle/>
          <a:p>
            <a:r>
              <a:rPr lang="en-US" b="1" dirty="0" smtClean="0"/>
              <a:t>The "Zero-Sum" Fallacy:</a:t>
            </a:r>
            <a:r>
              <a:rPr lang="en-US" dirty="0" smtClean="0"/>
              <a:t> Dispel the myth that "National Security" requires the sacrifice of human rights. History shows that states which protect rights are ultimately more stable and resilient than those that rule through fear</a:t>
            </a:r>
            <a:r>
              <a:rPr lang="en-US" dirty="0" smtClean="0"/>
              <a:t>.</a:t>
            </a:r>
          </a:p>
          <a:p>
            <a:endParaRPr lang="en-US" dirty="0" smtClean="0"/>
          </a:p>
          <a:p>
            <a:r>
              <a:rPr lang="en-US" b="1" dirty="0" smtClean="0"/>
              <a:t>2. The "Call to Action" for Different Stakeholders</a:t>
            </a:r>
          </a:p>
          <a:p>
            <a:r>
              <a:rPr lang="en-US" dirty="0" smtClean="0"/>
              <a:t>A strong call to action provides specific paths for different audiences to engage with the issue.</a:t>
            </a:r>
          </a:p>
          <a:p>
            <a:r>
              <a:rPr lang="en-US" b="1" dirty="0" smtClean="0"/>
              <a:t>For the International Community</a:t>
            </a:r>
          </a:p>
          <a:p>
            <a:r>
              <a:rPr lang="en-US" b="1" dirty="0" smtClean="0"/>
              <a:t>Ending Impunity:</a:t>
            </a:r>
            <a:r>
              <a:rPr lang="en-US" dirty="0" smtClean="0"/>
              <a:t> Support the expansion of Universal Jurisdiction and the independence of the ICC.</a:t>
            </a:r>
          </a:p>
          <a:p>
            <a:r>
              <a:rPr lang="en-US" b="1" dirty="0" smtClean="0"/>
              <a:t>Consistent Diplomacy:</a:t>
            </a:r>
            <a:r>
              <a:rPr lang="en-US" dirty="0" smtClean="0"/>
              <a:t> Move away from "selective" human rights advocacy—holding allies to the same standards as adversaries.</a:t>
            </a:r>
          </a:p>
          <a:p>
            <a:r>
              <a:rPr lang="en-US" b="1" dirty="0" smtClean="0"/>
              <a:t>Regulating Tech:</a:t>
            </a:r>
            <a:r>
              <a:rPr lang="en-US" dirty="0" smtClean="0"/>
              <a:t> Creating international treaties to ban the export of surveillance technology to known human rights abusers.</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endParaRPr lang="en-US" dirty="0"/>
          </a:p>
        </p:txBody>
      </p:sp>
      <p:sp>
        <p:nvSpPr>
          <p:cNvPr id="3" name="Content Placeholder 2"/>
          <p:cNvSpPr>
            <a:spLocks noGrp="1"/>
          </p:cNvSpPr>
          <p:nvPr>
            <p:ph sz="quarter" idx="1"/>
          </p:nvPr>
        </p:nvSpPr>
        <p:spPr>
          <a:xfrm>
            <a:off x="457200" y="1295400"/>
            <a:ext cx="8229600" cy="4830763"/>
          </a:xfrm>
        </p:spPr>
        <p:txBody>
          <a:bodyPr>
            <a:normAutofit/>
          </a:bodyPr>
          <a:lstStyle/>
          <a:p>
            <a:r>
              <a:rPr lang="en-US" b="1" dirty="0" smtClean="0"/>
              <a:t>For Civil Society &amp; Academia</a:t>
            </a:r>
          </a:p>
          <a:p>
            <a:r>
              <a:rPr lang="en-US" b="1" dirty="0" smtClean="0"/>
              <a:t>Evidence Preservation:</a:t>
            </a:r>
            <a:r>
              <a:rPr lang="en-US" dirty="0" smtClean="0"/>
              <a:t> Continued investment in OSINT and </a:t>
            </a:r>
            <a:r>
              <a:rPr lang="en-US" dirty="0" err="1" smtClean="0"/>
              <a:t>blockchain</a:t>
            </a:r>
            <a:r>
              <a:rPr lang="en-US" dirty="0" smtClean="0"/>
              <a:t>-based documentation of violations to ensure a future path for justice.</a:t>
            </a:r>
          </a:p>
          <a:p>
            <a:r>
              <a:rPr lang="en-US" b="1" dirty="0" smtClean="0"/>
              <a:t>Building Resilience:</a:t>
            </a:r>
            <a:r>
              <a:rPr lang="en-US" dirty="0" smtClean="0"/>
              <a:t> Creating "transnational networks of solidarity" to protect activists in exile and provide digital literacy to those under censorship.</a:t>
            </a:r>
          </a:p>
          <a:p>
            <a:r>
              <a:rPr lang="en-US" b="1" dirty="0" smtClean="0"/>
              <a:t>Interdisciplinary Research:</a:t>
            </a:r>
            <a:r>
              <a:rPr lang="en-US" dirty="0" smtClean="0"/>
              <a:t> Encouraging Political Science departments to study "Digital Authoritarianism" with the same </a:t>
            </a:r>
            <a:r>
              <a:rPr lang="en-US" dirty="0" err="1" smtClean="0"/>
              <a:t>rigour</a:t>
            </a:r>
            <a:r>
              <a:rPr lang="en-US" dirty="0" smtClean="0"/>
              <a:t> as traditional coups.</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For the Individual Citizen</a:t>
            </a:r>
          </a:p>
          <a:p>
            <a:r>
              <a:rPr lang="en-US" b="1" dirty="0" smtClean="0"/>
              <a:t>Digital Hygiene:</a:t>
            </a:r>
            <a:r>
              <a:rPr lang="en-US" dirty="0" smtClean="0"/>
              <a:t> Using encrypted communication tools (like Signal or </a:t>
            </a:r>
            <a:r>
              <a:rPr lang="en-US" dirty="0" err="1" smtClean="0"/>
              <a:t>ProtonMail</a:t>
            </a:r>
            <a:r>
              <a:rPr lang="en-US" dirty="0" smtClean="0"/>
              <a:t>) to protect the "private sphere."</a:t>
            </a:r>
          </a:p>
          <a:p>
            <a:r>
              <a:rPr lang="en-US" b="1" dirty="0" smtClean="0"/>
              <a:t>Civic Vigilance:</a:t>
            </a:r>
            <a:r>
              <a:rPr lang="en-US" dirty="0" smtClean="0"/>
              <a:t> Recognizing the early warning signs of "</a:t>
            </a:r>
            <a:r>
              <a:rPr lang="en-US" dirty="0" err="1" smtClean="0"/>
              <a:t>lawfare</a:t>
            </a:r>
            <a:r>
              <a:rPr lang="en-US" dirty="0" smtClean="0"/>
              <a:t>" and democratic backsliding in their own local contexts.</a:t>
            </a:r>
          </a:p>
          <a:p>
            <a:r>
              <a:rPr lang="en-US" b="1" dirty="0" smtClean="0"/>
              <a:t>Supporting Independent Media:</a:t>
            </a:r>
            <a:r>
              <a:rPr lang="en-US" dirty="0" smtClean="0"/>
              <a:t> Funding and defending the "watchdogs" who are often the first targets of an authoritarian shift.</a:t>
            </a: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sz="quarter" idx="1"/>
          </p:nvPr>
        </p:nvSpPr>
        <p:spPr>
          <a:xfrm>
            <a:off x="457200" y="1143000"/>
            <a:ext cx="8229600" cy="4983163"/>
          </a:xfrm>
        </p:spPr>
        <p:txBody>
          <a:bodyPr>
            <a:normAutofit/>
          </a:bodyPr>
          <a:lstStyle/>
          <a:p>
            <a:r>
              <a:rPr lang="en-US" b="1" dirty="0" smtClean="0"/>
              <a:t>3. The Final Thought: A Warning and a Hope</a:t>
            </a:r>
          </a:p>
          <a:p>
            <a:r>
              <a:rPr lang="en-US" dirty="0" smtClean="0"/>
              <a:t>Close with a powerful statement that resonates with the audience’s sense of responsibility.</a:t>
            </a:r>
          </a:p>
          <a:p>
            <a:r>
              <a:rPr lang="en-US" dirty="0" smtClean="0"/>
              <a:t>"Human rights are not self-executing. They require the constant vigilance of a civil society that refuses to trade its liberty for the illusion of security. The silence of the law is the loudest tool of the autocrat</a:t>
            </a:r>
            <a:r>
              <a:rPr lang="en-US" dirty="0" smtClean="0"/>
              <a:t>.“</a:t>
            </a: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sz="quarter" idx="1"/>
          </p:nvPr>
        </p:nvSpPr>
        <p:spPr>
          <a:xfrm>
            <a:off x="457200" y="990600"/>
            <a:ext cx="8229600" cy="5135563"/>
          </a:xfrm>
        </p:spPr>
        <p:txBody>
          <a:bodyPr>
            <a:normAutofit lnSpcReduction="10000"/>
          </a:bodyPr>
          <a:lstStyle/>
          <a:p>
            <a:r>
              <a:rPr lang="en-US" b="1" dirty="0" smtClean="0"/>
              <a:t>2. </a:t>
            </a:r>
            <a:r>
              <a:rPr lang="en-US" b="1" dirty="0" err="1" smtClean="0"/>
              <a:t>Weaponization</a:t>
            </a:r>
            <a:r>
              <a:rPr lang="en-US" b="1" dirty="0" smtClean="0"/>
              <a:t> of the Law ("</a:t>
            </a:r>
            <a:r>
              <a:rPr lang="en-US" b="1" dirty="0" err="1" smtClean="0"/>
              <a:t>Lawfare</a:t>
            </a:r>
            <a:r>
              <a:rPr lang="en-US" b="1" dirty="0" smtClean="0"/>
              <a:t>")</a:t>
            </a:r>
          </a:p>
          <a:p>
            <a:r>
              <a:rPr lang="en-US" dirty="0" smtClean="0"/>
              <a:t>Authoritarian leaders often don’t break the law; they change it. They use the legal system as a tool to handicap opponents while maintaining a veneer of "legality."</a:t>
            </a:r>
          </a:p>
          <a:p>
            <a:r>
              <a:rPr lang="en-US" b="1" dirty="0" smtClean="0"/>
              <a:t>Selective Prosecution:</a:t>
            </a:r>
            <a:r>
              <a:rPr lang="en-US" dirty="0" smtClean="0"/>
              <a:t> Using tax audits, corruption charges, or "national security" laws specifically against political rivals or critical journalists.</a:t>
            </a:r>
          </a:p>
          <a:p>
            <a:r>
              <a:rPr lang="en-US" b="1" dirty="0" smtClean="0"/>
              <a:t>Restrictive NGO Laws:</a:t>
            </a:r>
            <a:r>
              <a:rPr lang="en-US" dirty="0" smtClean="0"/>
              <a:t> Passing "foreign agent" laws that make it legally impossible for human rights groups or watchdogs to receive funding or operate.</a:t>
            </a:r>
          </a:p>
          <a:p>
            <a:r>
              <a:rPr lang="en-US" b="1" dirty="0" smtClean="0"/>
              <a:t>Changing Election Rules:</a:t>
            </a:r>
            <a:r>
              <a:rPr lang="en-US" dirty="0" smtClean="0"/>
              <a:t> Redrawing district lines (gerrymandering), changing voter eligibility, or taking control of independent electoral commissions.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sz="quarter" idx="1"/>
          </p:nvPr>
        </p:nvSpPr>
        <p:spPr>
          <a:xfrm>
            <a:off x="457200" y="990600"/>
            <a:ext cx="8229600" cy="5135563"/>
          </a:xfrm>
        </p:spPr>
        <p:txBody>
          <a:bodyPr>
            <a:normAutofit fontScale="92500"/>
          </a:bodyPr>
          <a:lstStyle/>
          <a:p>
            <a:r>
              <a:rPr lang="en-US" b="1" dirty="0" smtClean="0"/>
              <a:t>3. Suppression of the "Information Ecosystem"</a:t>
            </a:r>
          </a:p>
          <a:p>
            <a:r>
              <a:rPr lang="en-US" dirty="0" smtClean="0"/>
              <a:t>Controlling the narrative is vital for an authoritarian shift. The goal is to make it difficult for citizens to access objective truths or organize.</a:t>
            </a:r>
          </a:p>
          <a:p>
            <a:r>
              <a:rPr lang="en-US" b="1" dirty="0" smtClean="0"/>
              <a:t>Media Capture:</a:t>
            </a:r>
            <a:r>
              <a:rPr lang="en-US" dirty="0" smtClean="0"/>
              <a:t> Rather than banning all media, the state encourages business allies to buy up independent TV stations and newspapers, turning them into pro-government outlets.</a:t>
            </a:r>
          </a:p>
          <a:p>
            <a:r>
              <a:rPr lang="en-US" b="1" dirty="0" smtClean="0"/>
              <a:t>Harassment of Journalists:</a:t>
            </a:r>
            <a:r>
              <a:rPr lang="en-US" dirty="0" smtClean="0"/>
              <a:t> Using libel laws to bankrupt reporters or labeling them "enemies of the state" to incite public hostility against them.</a:t>
            </a:r>
          </a:p>
          <a:p>
            <a:r>
              <a:rPr lang="en-US" b="1" dirty="0" smtClean="0"/>
              <a:t>Digital Authoritarianism:</a:t>
            </a:r>
            <a:r>
              <a:rPr lang="en-US" dirty="0" smtClean="0"/>
              <a:t> Utilizing state-sponsored "troll farms" to spread disinformation and using sophisticated surveillance technology to monitor private communications.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685800"/>
            <a:ext cx="8229600" cy="5440363"/>
          </a:xfrm>
        </p:spPr>
        <p:txBody>
          <a:bodyPr>
            <a:normAutofit lnSpcReduction="10000"/>
          </a:bodyPr>
          <a:lstStyle/>
          <a:p>
            <a:r>
              <a:rPr lang="en-US" b="1" dirty="0" smtClean="0"/>
              <a:t>4. Polarization and Populist Rhetoric</a:t>
            </a:r>
          </a:p>
          <a:p>
            <a:r>
              <a:rPr lang="en-US" dirty="0" smtClean="0"/>
              <a:t>Authoritarian shifts are almost always fueled by a "Us vs. Them" narrative. The leader claims to represent the "real people" against a perceived internal or external enemy.</a:t>
            </a:r>
          </a:p>
          <a:p>
            <a:r>
              <a:rPr lang="en-US" b="1" dirty="0" err="1" smtClean="0"/>
              <a:t>Scape</a:t>
            </a:r>
            <a:r>
              <a:rPr lang="en-US" b="1" dirty="0" smtClean="0"/>
              <a:t> </a:t>
            </a:r>
            <a:r>
              <a:rPr lang="en-US" b="1" dirty="0" err="1" smtClean="0"/>
              <a:t>goating</a:t>
            </a:r>
            <a:r>
              <a:rPr lang="en-US" b="1" dirty="0" smtClean="0"/>
              <a:t>:</a:t>
            </a:r>
            <a:r>
              <a:rPr lang="en-US" dirty="0" smtClean="0"/>
              <a:t> Blaming minorities, immigrants, or "globalist elites" for national problems.</a:t>
            </a:r>
          </a:p>
          <a:p>
            <a:r>
              <a:rPr lang="en-US" b="1" dirty="0" smtClean="0"/>
              <a:t>Discrediting Expertise:</a:t>
            </a:r>
            <a:r>
              <a:rPr lang="en-US" dirty="0" smtClean="0"/>
              <a:t> Casting doubt on scientists, academics, and economists to ensure the leader remains the only trusted source of truth.</a:t>
            </a:r>
          </a:p>
          <a:p>
            <a:r>
              <a:rPr lang="en-US" b="1" dirty="0" smtClean="0"/>
              <a:t>The "Crisis" Narrative:</a:t>
            </a:r>
            <a:r>
              <a:rPr lang="en-US" dirty="0" smtClean="0"/>
              <a:t> Maintaining a constant sense of emergency (economic, cultural, or security-based) to justify the need for "strongman" rule and the suspension of normal rights.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5. Shrinking Civil Society</a:t>
            </a:r>
          </a:p>
          <a:p>
            <a:r>
              <a:rPr lang="en-US" dirty="0" smtClean="0"/>
              <a:t>For an authoritarian shift to succeed, the state must dismantle the "middle ground" between the individual and the government.</a:t>
            </a:r>
          </a:p>
          <a:p>
            <a:r>
              <a:rPr lang="en-US" b="1" dirty="0" smtClean="0"/>
              <a:t>Criminalizing Protest:</a:t>
            </a:r>
            <a:r>
              <a:rPr lang="en-US" dirty="0" smtClean="0"/>
              <a:t> Passing laws that equate public assembly with "rioting" or "terrorism."</a:t>
            </a:r>
          </a:p>
          <a:p>
            <a:r>
              <a:rPr lang="en-US" b="1" dirty="0" smtClean="0"/>
              <a:t>Infiltrating Unions and Universities:</a:t>
            </a:r>
            <a:r>
              <a:rPr lang="en-US" dirty="0" smtClean="0"/>
              <a:t> Replacing leaders of independent organizations with state-aligned figures to ensure that no organized group can challenge the regime.</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762000"/>
            <a:ext cx="8229600" cy="5364163"/>
          </a:xfrm>
        </p:spPr>
        <p:txBody>
          <a:bodyPr>
            <a:normAutofit/>
          </a:bodyPr>
          <a:lstStyle/>
          <a:p>
            <a:r>
              <a:rPr lang="en-US" dirty="0" smtClean="0"/>
              <a:t>Common Human Rights </a:t>
            </a:r>
            <a:r>
              <a:rPr lang="en-US" dirty="0" smtClean="0"/>
              <a:t>Violations:</a:t>
            </a:r>
          </a:p>
          <a:p>
            <a:r>
              <a:rPr lang="en-US" dirty="0" smtClean="0"/>
              <a:t>In an authoritarian context, human rights violations are not just random acts of cruelty; they are often </a:t>
            </a:r>
            <a:r>
              <a:rPr lang="en-US" b="1" dirty="0" smtClean="0"/>
              <a:t>systematic tools</a:t>
            </a:r>
            <a:r>
              <a:rPr lang="en-US" dirty="0" smtClean="0"/>
              <a:t> used to consolidate power, eliminate competition, and maintain social order through fear.</a:t>
            </a:r>
          </a:p>
          <a:p>
            <a:r>
              <a:rPr lang="en-US" dirty="0" smtClean="0"/>
              <a:t>Based on current global reports from 2025 and 2026 (including data from </a:t>
            </a:r>
            <a:r>
              <a:rPr lang="en-US" i="1" dirty="0" smtClean="0"/>
              <a:t>Human Rights Watch</a:t>
            </a:r>
            <a:r>
              <a:rPr lang="en-US" dirty="0" smtClean="0"/>
              <a:t> and </a:t>
            </a:r>
            <a:r>
              <a:rPr lang="en-US" i="1" dirty="0" smtClean="0"/>
              <a:t>Amnesty International</a:t>
            </a:r>
            <a:r>
              <a:rPr lang="en-US" dirty="0" smtClean="0"/>
              <a:t>), here are the most common violations detailed for your presentation.</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sz="quarter" idx="1"/>
          </p:nvPr>
        </p:nvSpPr>
        <p:spPr>
          <a:xfrm>
            <a:off x="457200" y="609600"/>
            <a:ext cx="8229600" cy="5516563"/>
          </a:xfrm>
        </p:spPr>
        <p:txBody>
          <a:bodyPr>
            <a:normAutofit fontScale="92500" lnSpcReduction="10000"/>
          </a:bodyPr>
          <a:lstStyle/>
          <a:p>
            <a:r>
              <a:rPr lang="en-US" b="1" dirty="0" smtClean="0"/>
              <a:t>1. Violations of Physical Integrity and Liberty</a:t>
            </a:r>
          </a:p>
          <a:p>
            <a:r>
              <a:rPr lang="en-US" dirty="0" smtClean="0"/>
              <a:t>These are the most direct methods used by a state to neutralize "threats."</a:t>
            </a:r>
          </a:p>
          <a:p>
            <a:r>
              <a:rPr lang="en-US" b="1" dirty="0" smtClean="0"/>
              <a:t>Arbitrary Detention and Enforced Disappearances:</a:t>
            </a:r>
            <a:r>
              <a:rPr lang="en-US" dirty="0" smtClean="0"/>
              <a:t> Individuals are arrested without warrants or clear charges, often held in "black sites" or secret prisons. In 2025–2026, reports have highlighted mass disappearances of political dissidents and deportees in several regions.</a:t>
            </a:r>
          </a:p>
          <a:p>
            <a:r>
              <a:rPr lang="en-US" b="1" dirty="0" smtClean="0"/>
              <a:t>Torture and Ill-Treatment:</a:t>
            </a:r>
            <a:r>
              <a:rPr lang="en-US" dirty="0" smtClean="0"/>
              <a:t> Used to extract "confessions" or to break the spirit of activists. Reports from high-security prisons (such as those in Syria or El Salvador) describe systematic beatings and electric shocks.</a:t>
            </a:r>
          </a:p>
          <a:p>
            <a:r>
              <a:rPr lang="en-US" b="1" dirty="0" smtClean="0"/>
              <a:t>Extrajudicial Killings:</a:t>
            </a:r>
            <a:r>
              <a:rPr lang="en-US" dirty="0" smtClean="0"/>
              <a:t> State security forces or state-aligned militias executing individuals without a trial. This often occurs during the suppression of peaceful protests or under the guise of "anti-crime" operations.</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81</TotalTime>
  <Words>3814</Words>
  <Application>Microsoft Office PowerPoint</Application>
  <PresentationFormat>On-screen Show (4:3)</PresentationFormat>
  <Paragraphs>179</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Oriel</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16</cp:revision>
  <dcterms:created xsi:type="dcterms:W3CDTF">2006-08-16T00:00:00Z</dcterms:created>
  <dcterms:modified xsi:type="dcterms:W3CDTF">2026-04-22T08:42:54Z</dcterms:modified>
</cp:coreProperties>
</file>