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0" r:id="rId2"/>
    <p:sldId id="371" r:id="rId3"/>
    <p:sldId id="372" r:id="rId4"/>
    <p:sldId id="368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392" r:id="rId24"/>
    <p:sldId id="393" r:id="rId25"/>
    <p:sldId id="394" r:id="rId26"/>
    <p:sldId id="395" r:id="rId27"/>
    <p:sldId id="396" r:id="rId28"/>
    <p:sldId id="397" r:id="rId29"/>
    <p:sldId id="29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9812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923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9688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3647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445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9906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157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954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277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430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249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426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5794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728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817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7383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749EB-29C7-408F-A04A-BE03E8B056C3}" type="datetimeFigureOut">
              <a:rPr lang="en-IN" smtClean="0"/>
              <a:t>21-04-2026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EA72706-C9D0-4F78-8CD8-5823AA1D66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21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F4CD-9590-6DE8-A684-3D61A877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46820"/>
            <a:ext cx="74676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>
                <a:solidFill>
                  <a:srgbClr val="FF0000"/>
                </a:solidFill>
              </a:rPr>
              <a:t>Sixth Schedule</a:t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3873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EE866-930D-AE3F-5D78-435E42DE6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868362"/>
          </a:xfrm>
        </p:spPr>
        <p:txBody>
          <a:bodyPr/>
          <a:lstStyle/>
          <a:p>
            <a:pPr algn="ctr"/>
            <a:r>
              <a:rPr lang="en-IN" dirty="0"/>
              <a:t>Diagram – Power Distribution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7AB2D43-7B19-B94E-5B9A-796E23170E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905000"/>
          <a:ext cx="7848600" cy="4267200"/>
        </p:xfrm>
        <a:graphic>
          <a:graphicData uri="http://schemas.openxmlformats.org/drawingml/2006/table">
            <a:tbl>
              <a:tblPr/>
              <a:tblGrid>
                <a:gridCol w="2616200">
                  <a:extLst>
                    <a:ext uri="{9D8B030D-6E8A-4147-A177-3AD203B41FA5}">
                      <a16:colId xmlns:a16="http://schemas.microsoft.com/office/drawing/2014/main" val="1418801386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102930924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205053228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State Government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ADC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548038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Police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No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769584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Land Laws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407326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Customary Law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No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231144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Tax Collection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Yes (limited)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49402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Judiciary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Regular Courts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dirty="0"/>
                        <a:t>Village Courts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369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9585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A1FE-2205-FEF0-70B8-CBE33037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Difference Between Fifth &amp; Sixth Schedule</a:t>
            </a: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E9BBD3C-85CE-0069-5987-7399337268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752600"/>
          <a:ext cx="7467600" cy="4114800"/>
        </p:xfrm>
        <a:graphic>
          <a:graphicData uri="http://schemas.openxmlformats.org/drawingml/2006/table">
            <a:tbl>
              <a:tblPr/>
              <a:tblGrid>
                <a:gridCol w="3733800">
                  <a:extLst>
                    <a:ext uri="{9D8B030D-6E8A-4147-A177-3AD203B41FA5}">
                      <a16:colId xmlns:a16="http://schemas.microsoft.com/office/drawing/2014/main" val="14418357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3646844838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b="1">
                          <a:solidFill>
                            <a:srgbClr val="FF0000"/>
                          </a:solidFill>
                        </a:rPr>
                        <a:t>Fifth Schedule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Sixth Schedule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03655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Central India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Northeast India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309553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Governor has more control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ADCs have more autonomy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47011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No legislative councils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dirty="0"/>
                        <a:t>Legislative &amp; judicial powers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325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381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53C09-41A6-8464-FE7A-0A36F5F2E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Example – Bodoland Territorial Council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F1388-E744-7D0C-9800-F731DF483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71600"/>
            <a:ext cx="7467600" cy="5102352"/>
          </a:xfrm>
        </p:spPr>
        <p:txBody>
          <a:bodyPr/>
          <a:lstStyle/>
          <a:p>
            <a:r>
              <a:rPr lang="en-US" dirty="0"/>
              <a:t>Created after Bodo Accord (2003)</a:t>
            </a:r>
          </a:p>
          <a:p>
            <a:r>
              <a:rPr lang="en-US" dirty="0"/>
              <a:t>40-member council</a:t>
            </a:r>
          </a:p>
          <a:p>
            <a:r>
              <a:rPr lang="en-US" dirty="0"/>
              <a:t>Significant autonomy within Assam</a:t>
            </a:r>
          </a:p>
          <a:p>
            <a:endParaRPr lang="en-US" dirty="0"/>
          </a:p>
          <a:p>
            <a:r>
              <a:rPr lang="en-US" dirty="0"/>
              <a:t>Explain:</a:t>
            </a:r>
          </a:p>
          <a:p>
            <a:pPr lvl="1"/>
            <a:r>
              <a:rPr lang="en-US" dirty="0"/>
              <a:t>Example of negotiated federalism</a:t>
            </a:r>
          </a:p>
          <a:p>
            <a:pPr lvl="1"/>
            <a:r>
              <a:rPr lang="en-US" dirty="0"/>
              <a:t>Identity-based autonomy</a:t>
            </a:r>
          </a:p>
          <a:p>
            <a:endParaRPr lang="en-IN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D58AC4E-670D-7157-0F33-E30A81BCAC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9BB5751A-8E7D-5227-34D2-09A06CE52F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0DFB177D-138A-CC2F-92F7-CD4D1D7F0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18557D03-DE2A-07BF-1789-C39B23EE9D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81C5CF2E-D285-1DE6-A113-2FC12AEF96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AA3CDCE1-BFA6-ADB9-8BB9-4E9C749EAF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AutoShape 14">
            <a:extLst>
              <a:ext uri="{FF2B5EF4-FFF2-40B4-BE49-F238E27FC236}">
                <a16:creationId xmlns:a16="http://schemas.microsoft.com/office/drawing/2014/main" id="{F914502E-136E-E453-01D3-3FD001A7C5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C87A4D-1009-5E65-1C05-5E02ED26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854370"/>
            <a:ext cx="4419600" cy="29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92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1720-7E33-6086-E0FE-4B335F589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Importance of Sixth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E77E-A48B-D889-071B-984C22E17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9200"/>
            <a:ext cx="7467600" cy="5254752"/>
          </a:xfrm>
        </p:spPr>
        <p:txBody>
          <a:bodyPr>
            <a:normAutofit/>
          </a:bodyPr>
          <a:lstStyle/>
          <a:p>
            <a:r>
              <a:rPr lang="en-IN" dirty="0"/>
              <a:t>Protects tribal identity</a:t>
            </a:r>
          </a:p>
          <a:p>
            <a:r>
              <a:rPr lang="en-IN" dirty="0"/>
              <a:t>Prevents land alienation</a:t>
            </a:r>
          </a:p>
          <a:p>
            <a:r>
              <a:rPr lang="en-IN" dirty="0"/>
              <a:t>Encourages decentralization</a:t>
            </a:r>
          </a:p>
          <a:p>
            <a:r>
              <a:rPr lang="en-IN" dirty="0"/>
              <a:t>Maintains peace through accommodation</a:t>
            </a:r>
          </a:p>
          <a:p>
            <a:endParaRPr lang="en-IN" dirty="0"/>
          </a:p>
          <a:p>
            <a:r>
              <a:rPr lang="en-IN" b="1" dirty="0"/>
              <a:t>Criticism</a:t>
            </a:r>
          </a:p>
          <a:p>
            <a:pPr lvl="1"/>
            <a:r>
              <a:rPr lang="en-IN" dirty="0"/>
              <a:t>Overlapping jurisdiction conflicts</a:t>
            </a:r>
          </a:p>
          <a:p>
            <a:pPr lvl="1"/>
            <a:r>
              <a:rPr lang="en-IN" dirty="0"/>
              <a:t>Corruption &amp; elite capture</a:t>
            </a:r>
          </a:p>
          <a:p>
            <a:pPr lvl="1"/>
            <a:r>
              <a:rPr lang="en-US" dirty="0"/>
              <a:t>Demand for separate statehood continues</a:t>
            </a:r>
          </a:p>
          <a:p>
            <a:pPr lvl="1"/>
            <a:r>
              <a:rPr lang="en-IN" dirty="0"/>
              <a:t>Exclusion of non-tribal minorities</a:t>
            </a:r>
          </a:p>
          <a:p>
            <a:r>
              <a:rPr lang="en-IN" dirty="0"/>
              <a:t>Example:</a:t>
            </a:r>
          </a:p>
          <a:p>
            <a:pPr lvl="1"/>
            <a:r>
              <a:rPr lang="en-IN" dirty="0"/>
              <a:t>Karbi </a:t>
            </a:r>
            <a:r>
              <a:rPr lang="en-IN" dirty="0" err="1"/>
              <a:t>Anglong</a:t>
            </a:r>
            <a:r>
              <a:rPr lang="en-IN" dirty="0"/>
              <a:t> autonomy movement</a:t>
            </a:r>
          </a:p>
          <a:p>
            <a:pPr lvl="1"/>
            <a:r>
              <a:rPr lang="en-US" dirty="0"/>
              <a:t>Inter-ethnic tensions in BTC areas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3941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46313-7F0F-CE9E-1D11-5780F427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868362"/>
          </a:xfrm>
        </p:spPr>
        <p:txBody>
          <a:bodyPr>
            <a:normAutofit/>
          </a:bodyPr>
          <a:lstStyle/>
          <a:p>
            <a:r>
              <a:rPr lang="en-IN" dirty="0"/>
              <a:t>Sixth Schedule &amp; Identity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FCF2B-AFE1-E3B7-353B-D3D4D5233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47800"/>
            <a:ext cx="7467600" cy="5026152"/>
          </a:xfrm>
        </p:spPr>
        <p:txBody>
          <a:bodyPr>
            <a:normAutofit/>
          </a:bodyPr>
          <a:lstStyle/>
          <a:p>
            <a:r>
              <a:rPr lang="en-US" dirty="0"/>
              <a:t>Link with your earlier lecture on:</a:t>
            </a:r>
          </a:p>
          <a:p>
            <a:pPr lvl="1"/>
            <a:r>
              <a:rPr lang="en-US" dirty="0"/>
              <a:t>Naga nationalism</a:t>
            </a:r>
          </a:p>
          <a:p>
            <a:pPr lvl="1"/>
            <a:r>
              <a:rPr lang="en-US" dirty="0"/>
              <a:t>Ethno-federalism</a:t>
            </a:r>
          </a:p>
          <a:p>
            <a:pPr lvl="1"/>
            <a:r>
              <a:rPr lang="en-US" dirty="0"/>
              <a:t>Sub-nationalism</a:t>
            </a:r>
          </a:p>
          <a:p>
            <a:endParaRPr lang="en-US" dirty="0"/>
          </a:p>
          <a:p>
            <a:r>
              <a:rPr lang="en-US" dirty="0"/>
              <a:t>Concept:</a:t>
            </a:r>
          </a:p>
          <a:p>
            <a:pPr lvl="1"/>
            <a:r>
              <a:rPr lang="en-US" dirty="0"/>
              <a:t>Sixth Schedule is India’s model of asymmetrical federalism.</a:t>
            </a:r>
          </a:p>
          <a:p>
            <a:r>
              <a:rPr lang="en-US" b="1" dirty="0"/>
              <a:t>Recent Developments</a:t>
            </a:r>
          </a:p>
          <a:p>
            <a:pPr lvl="1"/>
            <a:r>
              <a:rPr lang="en-US" dirty="0"/>
              <a:t>2020 Bodo Accord</a:t>
            </a:r>
          </a:p>
          <a:p>
            <a:pPr lvl="1"/>
            <a:r>
              <a:rPr lang="en-US" dirty="0"/>
              <a:t>Expansion of Bodoland Territorial Region</a:t>
            </a:r>
          </a:p>
          <a:p>
            <a:pPr lvl="1"/>
            <a:r>
              <a:rPr lang="en-US" dirty="0"/>
              <a:t>Demand for inclusion of more areas under Sixth Schedule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17842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D49C6-0F99-B496-9052-54A36ED9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Theoretical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0D570-D2C3-BD82-2A5A-99C6C1F16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0"/>
            <a:ext cx="7467600" cy="5330952"/>
          </a:xfrm>
        </p:spPr>
        <p:txBody>
          <a:bodyPr>
            <a:normAutofit/>
          </a:bodyPr>
          <a:lstStyle/>
          <a:p>
            <a:r>
              <a:rPr lang="en-US" b="1" dirty="0"/>
              <a:t>Asymmetrical Federalism</a:t>
            </a:r>
          </a:p>
          <a:p>
            <a:pPr lvl="1"/>
            <a:r>
              <a:rPr lang="en-US" dirty="0"/>
              <a:t>Different states enjoy different powers</a:t>
            </a:r>
          </a:p>
          <a:p>
            <a:r>
              <a:rPr lang="en-US" b="1" dirty="0"/>
              <a:t>Multicultural Constitutionalism</a:t>
            </a:r>
          </a:p>
          <a:p>
            <a:pPr lvl="1"/>
            <a:r>
              <a:rPr lang="en-US" dirty="0"/>
              <a:t>Protection of minority identities</a:t>
            </a:r>
          </a:p>
          <a:p>
            <a:r>
              <a:rPr lang="en-US" b="1" dirty="0" err="1"/>
              <a:t>Consociational</a:t>
            </a:r>
            <a:r>
              <a:rPr lang="en-US" b="1" dirty="0"/>
              <a:t> Democracy</a:t>
            </a:r>
          </a:p>
          <a:p>
            <a:pPr lvl="1"/>
            <a:r>
              <a:rPr lang="en-US" dirty="0"/>
              <a:t>Power-sharing model</a:t>
            </a:r>
          </a:p>
          <a:p>
            <a:endParaRPr lang="en-US" b="1" dirty="0"/>
          </a:p>
          <a:p>
            <a:r>
              <a:rPr lang="en-US" b="1" dirty="0"/>
              <a:t>Conclusion</a:t>
            </a:r>
          </a:p>
          <a:p>
            <a:r>
              <a:rPr lang="en-US" dirty="0"/>
              <a:t>Sixth Schedule is:</a:t>
            </a:r>
          </a:p>
          <a:p>
            <a:pPr lvl="1"/>
            <a:r>
              <a:rPr lang="en-US" dirty="0"/>
              <a:t>✔ A constitutional experiment</a:t>
            </a:r>
            <a:br>
              <a:rPr lang="en-US" dirty="0"/>
            </a:br>
            <a:r>
              <a:rPr lang="en-US" dirty="0"/>
              <a:t>✔ A conflict management tool</a:t>
            </a:r>
            <a:br>
              <a:rPr lang="en-US" dirty="0"/>
            </a:br>
            <a:r>
              <a:rPr lang="en-US" dirty="0"/>
              <a:t>✔ A recognition of diversity</a:t>
            </a:r>
          </a:p>
          <a:p>
            <a:r>
              <a:rPr lang="en-US" dirty="0"/>
              <a:t>But:</a:t>
            </a:r>
            <a:br>
              <a:rPr lang="en-US" dirty="0"/>
            </a:br>
            <a:r>
              <a:rPr lang="en-US" dirty="0"/>
              <a:t>⚠ It is not a permanent solution to ethnic conflicts.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7747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160DE-548A-0692-8359-4F4BF0A7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59080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>
                <a:solidFill>
                  <a:srgbClr val="FF0000"/>
                </a:solidFill>
              </a:rPr>
              <a:t>Re-organisation of Northeast India</a:t>
            </a:r>
          </a:p>
        </p:txBody>
      </p:sp>
    </p:spTree>
    <p:extLst>
      <p:ext uri="{BB962C8B-B14F-4D97-AF65-F5344CB8AC3E}">
        <p14:creationId xmlns:p14="http://schemas.microsoft.com/office/powerpoint/2010/main" val="921419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6ADC-03B5-6E8D-DB27-97F11683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15962"/>
          </a:xfrm>
        </p:spPr>
        <p:txBody>
          <a:bodyPr/>
          <a:lstStyle/>
          <a:p>
            <a:r>
              <a:rPr lang="en-IN" dirty="0"/>
              <a:t>Introduction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3DFBFDC-6BD1-3198-6466-EAA63B1E60D8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981200" y="1066800"/>
            <a:ext cx="4495800" cy="540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IN" dirty="0"/>
              <a:t>Northeast India consists of </a:t>
            </a:r>
            <a:r>
              <a:rPr lang="en-IN" b="1" dirty="0"/>
              <a:t>eight states</a:t>
            </a:r>
            <a:r>
              <a:rPr lang="en-IN" dirty="0"/>
              <a:t>.</a:t>
            </a:r>
          </a:p>
          <a:p>
            <a:r>
              <a:rPr lang="en-IN" dirty="0"/>
              <a:t>Often called the </a:t>
            </a:r>
            <a:r>
              <a:rPr lang="en-IN" b="1" dirty="0"/>
              <a:t>Seven Sisters</a:t>
            </a:r>
            <a:r>
              <a:rPr lang="en-IN" dirty="0"/>
              <a:t> (Assam, Arunachal Pradesh, Nagaland, Manipur, Mizoram, Tripura, Meghalaya) plus </a:t>
            </a:r>
            <a:r>
              <a:rPr lang="en-IN" b="1" dirty="0"/>
              <a:t>Sikkim</a:t>
            </a:r>
            <a:r>
              <a:rPr lang="en-IN" dirty="0"/>
              <a:t>.</a:t>
            </a:r>
          </a:p>
          <a:p>
            <a:r>
              <a:rPr lang="en-IN" dirty="0"/>
              <a:t>The region is characterized by:</a:t>
            </a:r>
          </a:p>
          <a:p>
            <a:pPr lvl="1"/>
            <a:r>
              <a:rPr lang="en-IN" dirty="0"/>
              <a:t>Ethnic diversity</a:t>
            </a:r>
          </a:p>
          <a:p>
            <a:pPr lvl="1"/>
            <a:r>
              <a:rPr lang="en-IN" dirty="0"/>
              <a:t>Linguistic diversity</a:t>
            </a:r>
          </a:p>
          <a:p>
            <a:pPr lvl="1"/>
            <a:r>
              <a:rPr lang="en-IN" dirty="0"/>
              <a:t>Tribal communities</a:t>
            </a:r>
          </a:p>
          <a:p>
            <a:pPr lvl="1"/>
            <a:r>
              <a:rPr lang="en-IN" dirty="0"/>
              <a:t>Strategic international borders</a:t>
            </a:r>
          </a:p>
          <a:p>
            <a:r>
              <a:rPr lang="en-IN" dirty="0"/>
              <a:t>📍 Borders with: China, Bhutan, Myanmar, Bangladesh and Nepal.</a:t>
            </a:r>
          </a:p>
          <a:p>
            <a:endParaRPr lang="en-IN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18D7093-F174-985C-EFFF-A57A5676F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15" y="1631066"/>
            <a:ext cx="3732847" cy="311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417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8329-74D8-A82F-4526-95521303D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92162"/>
          </a:xfrm>
        </p:spPr>
        <p:txBody>
          <a:bodyPr/>
          <a:lstStyle/>
          <a:p>
            <a:pPr algn="ctr"/>
            <a:r>
              <a:rPr lang="en-IN" dirty="0"/>
              <a:t>Post-Independence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6084-9D91-E654-C9A3-A6CE14B87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9200"/>
            <a:ext cx="7467600" cy="5254752"/>
          </a:xfrm>
        </p:spPr>
        <p:txBody>
          <a:bodyPr/>
          <a:lstStyle/>
          <a:p>
            <a:r>
              <a:rPr lang="en-US" dirty="0"/>
              <a:t>After </a:t>
            </a:r>
            <a:r>
              <a:rPr lang="en-US" b="1" dirty="0"/>
              <a:t>Indian Independence</a:t>
            </a:r>
            <a:endParaRPr lang="en-US" dirty="0"/>
          </a:p>
          <a:p>
            <a:pPr lvl="1"/>
            <a:r>
              <a:rPr lang="en-US" dirty="0"/>
              <a:t>Most of Northeast India was part of </a:t>
            </a:r>
            <a:r>
              <a:rPr lang="en-US" b="1" dirty="0"/>
              <a:t>Assam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Several tribal communities demanded:</a:t>
            </a:r>
          </a:p>
          <a:p>
            <a:pPr lvl="2"/>
            <a:r>
              <a:rPr lang="en-US" dirty="0"/>
              <a:t>Political autonomy</a:t>
            </a:r>
          </a:p>
          <a:p>
            <a:pPr lvl="2"/>
            <a:r>
              <a:rPr lang="en-US" dirty="0"/>
              <a:t>Cultural recognition</a:t>
            </a:r>
          </a:p>
          <a:p>
            <a:pPr lvl="2"/>
            <a:r>
              <a:rPr lang="en-US" dirty="0"/>
              <a:t>Separate statehood.</a:t>
            </a:r>
          </a:p>
          <a:p>
            <a:endParaRPr lang="en-US" dirty="0"/>
          </a:p>
          <a:p>
            <a:r>
              <a:rPr lang="en-US" dirty="0"/>
              <a:t>Main causes of </a:t>
            </a:r>
            <a:r>
              <a:rPr lang="en-US" dirty="0" err="1"/>
              <a:t>reorganisation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Ethnic identity movements</a:t>
            </a:r>
          </a:p>
          <a:p>
            <a:pPr lvl="1"/>
            <a:r>
              <a:rPr lang="en-US" dirty="0"/>
              <a:t>Administrative convenience</a:t>
            </a:r>
          </a:p>
          <a:p>
            <a:pPr lvl="1"/>
            <a:r>
              <a:rPr lang="en-US" dirty="0"/>
              <a:t>Political demands for autonomy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42337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5E39-D486-A7E6-AC8E-B8F457BC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Creation of Nagaland (1963)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14DA9-4145-5D23-6D49-8FE709077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0"/>
            <a:ext cx="4800600" cy="5330952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Strong </a:t>
            </a:r>
            <a:r>
              <a:rPr lang="en-US" b="1" dirty="0"/>
              <a:t>Naga nationalist movement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Led by leaders such as </a:t>
            </a:r>
            <a:r>
              <a:rPr lang="en-US" b="1" dirty="0"/>
              <a:t>A. Z. </a:t>
            </a:r>
            <a:r>
              <a:rPr lang="en-US" b="1" dirty="0" err="1"/>
              <a:t>Phizo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Demand for self-determination.</a:t>
            </a:r>
          </a:p>
          <a:p>
            <a:r>
              <a:rPr lang="en-US" dirty="0"/>
              <a:t>Outcome:</a:t>
            </a:r>
          </a:p>
          <a:p>
            <a:pPr lvl="1"/>
            <a:r>
              <a:rPr lang="en-US" b="1" dirty="0"/>
              <a:t>Nagaland</a:t>
            </a:r>
            <a:r>
              <a:rPr lang="en-US" dirty="0"/>
              <a:t> became a separate state in </a:t>
            </a:r>
            <a:r>
              <a:rPr lang="en-US" b="1" dirty="0"/>
              <a:t>1963</a:t>
            </a:r>
            <a:r>
              <a:rPr lang="en-US" dirty="0"/>
              <a:t>.</a:t>
            </a:r>
          </a:p>
          <a:p>
            <a:r>
              <a:rPr lang="en-US" dirty="0"/>
              <a:t>Special constitutional provision:</a:t>
            </a:r>
          </a:p>
          <a:p>
            <a:pPr lvl="1"/>
            <a:r>
              <a:rPr lang="en-US" b="1" dirty="0"/>
              <a:t>Article 371A</a:t>
            </a:r>
            <a:endParaRPr lang="en-US" dirty="0"/>
          </a:p>
          <a:p>
            <a:r>
              <a:rPr lang="en-US" dirty="0"/>
              <a:t>This protects:</a:t>
            </a:r>
          </a:p>
          <a:p>
            <a:pPr lvl="1"/>
            <a:r>
              <a:rPr lang="en-US" dirty="0"/>
              <a:t>Naga customary law</a:t>
            </a:r>
          </a:p>
          <a:p>
            <a:pPr lvl="1"/>
            <a:r>
              <a:rPr lang="en-US" dirty="0"/>
              <a:t>Religious practices</a:t>
            </a:r>
          </a:p>
          <a:p>
            <a:pPr lvl="1"/>
            <a:r>
              <a:rPr lang="en-US" dirty="0"/>
              <a:t>Land ownership.</a:t>
            </a:r>
          </a:p>
          <a:p>
            <a:endParaRPr lang="en-I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5B7A5E-993D-0E0C-9FB1-6F1A103F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2" y="1143000"/>
            <a:ext cx="3532188" cy="3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FF203F3-0386-0ECB-516E-9A09E8AA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302252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46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CCD80-F0F7-0C58-A825-0A6070FA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Sixth Schedule of the Indian Constitution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F5C2C-84C6-0BD1-185D-478755B26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0"/>
            <a:ext cx="7467600" cy="5178552"/>
          </a:xfrm>
        </p:spPr>
        <p:txBody>
          <a:bodyPr/>
          <a:lstStyle/>
          <a:p>
            <a:pPr algn="just"/>
            <a:endParaRPr lang="en-US" dirty="0"/>
          </a:p>
          <a:p>
            <a:pPr algn="just"/>
            <a:r>
              <a:rPr lang="en-US" dirty="0"/>
              <a:t>Autonomous District Councils &amp; Tribal Self-Governance</a:t>
            </a:r>
          </a:p>
          <a:p>
            <a:pPr lvl="1" algn="just"/>
            <a:r>
              <a:rPr lang="en-IN" dirty="0"/>
              <a:t>Constitutional Law</a:t>
            </a:r>
          </a:p>
          <a:p>
            <a:pPr lvl="1" algn="just"/>
            <a:r>
              <a:rPr lang="en-IN" dirty="0"/>
              <a:t>Indian Federalism</a:t>
            </a:r>
          </a:p>
          <a:p>
            <a:pPr lvl="1" algn="just"/>
            <a:r>
              <a:rPr lang="en-IN" dirty="0"/>
              <a:t>Tribal Autonomy</a:t>
            </a:r>
          </a:p>
        </p:txBody>
      </p:sp>
    </p:spTree>
    <p:extLst>
      <p:ext uri="{BB962C8B-B14F-4D97-AF65-F5344CB8AC3E}">
        <p14:creationId xmlns:p14="http://schemas.microsoft.com/office/powerpoint/2010/main" val="3363952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84DB-F5AF-0049-11CD-EADEE5F1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Creation of Meghalaya (1972)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C2A82-6903-886D-AE57-3B290FF10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0"/>
            <a:ext cx="3733800" cy="5178552"/>
          </a:xfrm>
        </p:spPr>
        <p:txBody>
          <a:bodyPr>
            <a:normAutofit/>
          </a:bodyPr>
          <a:lstStyle/>
          <a:p>
            <a:r>
              <a:rPr lang="en-US" dirty="0"/>
              <a:t>Demand raised by:</a:t>
            </a:r>
          </a:p>
          <a:p>
            <a:pPr lvl="1"/>
            <a:r>
              <a:rPr lang="en-US" dirty="0"/>
              <a:t>Khasi</a:t>
            </a:r>
          </a:p>
          <a:p>
            <a:pPr lvl="1"/>
            <a:r>
              <a:rPr lang="en-US" dirty="0"/>
              <a:t>Jaintia</a:t>
            </a:r>
          </a:p>
          <a:p>
            <a:pPr lvl="1"/>
            <a:r>
              <a:rPr lang="en-US" dirty="0"/>
              <a:t>Garo communities.</a:t>
            </a:r>
          </a:p>
          <a:p>
            <a:r>
              <a:rPr lang="en-US" dirty="0"/>
              <a:t>Movement led by </a:t>
            </a:r>
            <a:r>
              <a:rPr lang="en-US" b="1" dirty="0"/>
              <a:t>Williamson A. Sangma</a:t>
            </a:r>
            <a:r>
              <a:rPr lang="en-US" dirty="0"/>
              <a:t>.</a:t>
            </a:r>
          </a:p>
          <a:p>
            <a:r>
              <a:rPr lang="en-US" dirty="0"/>
              <a:t>Key stages:</a:t>
            </a:r>
          </a:p>
          <a:p>
            <a:pPr lvl="1"/>
            <a:r>
              <a:rPr lang="en-US" dirty="0"/>
              <a:t>Autonomous State within Assam (1970)</a:t>
            </a:r>
          </a:p>
          <a:p>
            <a:pPr lvl="1"/>
            <a:r>
              <a:rPr lang="en-US" dirty="0"/>
              <a:t>Full statehood in </a:t>
            </a:r>
            <a:r>
              <a:rPr lang="en-US" b="1" dirty="0"/>
              <a:t>1972</a:t>
            </a:r>
            <a:endParaRPr lang="en-US" dirty="0"/>
          </a:p>
          <a:p>
            <a:r>
              <a:rPr lang="en-US" dirty="0"/>
              <a:t>Thus </a:t>
            </a:r>
            <a:r>
              <a:rPr lang="en-US" b="1" dirty="0"/>
              <a:t>Meghalaya</a:t>
            </a:r>
            <a:r>
              <a:rPr lang="en-US" dirty="0"/>
              <a:t> became a separate state.</a:t>
            </a:r>
          </a:p>
          <a:p>
            <a:endParaRPr lang="en-IN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36DAF8D-FA33-73F4-A23A-91F2723F73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C401B01-1008-A7FB-5F8B-14A5044FB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51054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9769C9B5-6373-B3E0-03E3-4D00EF639E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467C2E-DBC1-90B2-0B82-2DE556DE3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104" y="4394200"/>
            <a:ext cx="36004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15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3EA3-D93C-70F9-1C36-0778AACA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85800"/>
            <a:ext cx="7467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Creation of Manipur and Tripura (1972)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1C5B2-13F1-2FA6-6993-C91A19E67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52600"/>
            <a:ext cx="7467600" cy="4721352"/>
          </a:xfrm>
        </p:spPr>
        <p:txBody>
          <a:bodyPr/>
          <a:lstStyle/>
          <a:p>
            <a:r>
              <a:rPr lang="en-US" dirty="0"/>
              <a:t>Both were earlier </a:t>
            </a:r>
            <a:r>
              <a:rPr lang="en-US" b="1" dirty="0"/>
              <a:t>Union Territories</a:t>
            </a:r>
            <a:r>
              <a:rPr lang="en-US" dirty="0"/>
              <a:t>.</a:t>
            </a:r>
          </a:p>
          <a:p>
            <a:r>
              <a:rPr lang="en-US" dirty="0"/>
              <a:t>In </a:t>
            </a:r>
            <a:r>
              <a:rPr lang="en-US" b="1" dirty="0"/>
              <a:t>1972</a:t>
            </a:r>
            <a:r>
              <a:rPr lang="en-US" dirty="0"/>
              <a:t>, they became full states:</a:t>
            </a:r>
          </a:p>
          <a:p>
            <a:pPr lvl="1"/>
            <a:r>
              <a:rPr lang="en-US" b="1" dirty="0"/>
              <a:t>Manipur</a:t>
            </a:r>
            <a:endParaRPr lang="en-US" dirty="0"/>
          </a:p>
          <a:p>
            <a:pPr lvl="1"/>
            <a:r>
              <a:rPr lang="en-US" b="1" dirty="0"/>
              <a:t>Tripura</a:t>
            </a:r>
            <a:endParaRPr lang="en-US" dirty="0"/>
          </a:p>
          <a:p>
            <a:r>
              <a:rPr lang="en-US" dirty="0"/>
              <a:t>Reasons:</a:t>
            </a:r>
          </a:p>
          <a:p>
            <a:pPr lvl="1"/>
            <a:r>
              <a:rPr lang="en-US" dirty="0"/>
              <a:t>Democratic aspirations</a:t>
            </a:r>
          </a:p>
          <a:p>
            <a:pPr lvl="1"/>
            <a:r>
              <a:rPr lang="en-US" dirty="0"/>
              <a:t>Administrative needs</a:t>
            </a:r>
          </a:p>
          <a:p>
            <a:pPr lvl="1"/>
            <a:r>
              <a:rPr lang="en-US" dirty="0"/>
              <a:t>Cultural identity.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32405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0A5F-05DE-DE98-1A4F-68683322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92162"/>
          </a:xfrm>
        </p:spPr>
        <p:txBody>
          <a:bodyPr/>
          <a:lstStyle/>
          <a:p>
            <a:pPr algn="ctr"/>
            <a:r>
              <a:rPr lang="en-IN" dirty="0"/>
              <a:t>Creation of Mizoram (1987)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96483-7CCA-FE95-E7CF-CC1658FB6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9200"/>
            <a:ext cx="3733800" cy="5254752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/>
              <a:t>Mizo National Front (MNF)</a:t>
            </a:r>
            <a:r>
              <a:rPr lang="en-US" dirty="0"/>
              <a:t> insurgency demanded independence.</a:t>
            </a:r>
          </a:p>
          <a:p>
            <a:r>
              <a:rPr lang="en-US" dirty="0"/>
              <a:t>Important event:</a:t>
            </a:r>
          </a:p>
          <a:p>
            <a:pPr lvl="1"/>
            <a:r>
              <a:rPr lang="en-US" b="1" dirty="0"/>
              <a:t>Mizoram Peace Accord</a:t>
            </a:r>
            <a:endParaRPr lang="en-US" dirty="0"/>
          </a:p>
          <a:p>
            <a:r>
              <a:rPr lang="en-US" dirty="0"/>
              <a:t>Signed between:</a:t>
            </a:r>
          </a:p>
          <a:p>
            <a:pPr lvl="1"/>
            <a:r>
              <a:rPr lang="en-US" dirty="0"/>
              <a:t>Government of India</a:t>
            </a:r>
          </a:p>
          <a:p>
            <a:pPr lvl="1"/>
            <a:r>
              <a:rPr lang="en-US" b="1" dirty="0"/>
              <a:t>Mizo National Front</a:t>
            </a:r>
            <a:endParaRPr lang="en-US" dirty="0"/>
          </a:p>
          <a:p>
            <a:r>
              <a:rPr lang="en-US" dirty="0"/>
              <a:t>Outcome:</a:t>
            </a:r>
          </a:p>
          <a:p>
            <a:pPr lvl="1"/>
            <a:r>
              <a:rPr lang="en-US" b="1" dirty="0"/>
              <a:t>Mizoram</a:t>
            </a:r>
            <a:r>
              <a:rPr lang="en-US" dirty="0"/>
              <a:t> became a state in </a:t>
            </a:r>
            <a:r>
              <a:rPr lang="en-US" b="1" dirty="0"/>
              <a:t>1987</a:t>
            </a:r>
            <a:r>
              <a:rPr lang="en-US" dirty="0"/>
              <a:t>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C1CE4-2632-831B-D5D1-ADD30BEAB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066800"/>
            <a:ext cx="4800600" cy="3354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2B384-2F52-27B5-4654-961D5D097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268" y="4421276"/>
            <a:ext cx="4701733" cy="22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9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C853D-EE3B-5B4C-07A7-A6EAF65C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Creation of Arunachal Pradesh (1987)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6D1F2-DDA9-93DC-47DB-C19B20F7A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0"/>
            <a:ext cx="3276600" cy="5178552"/>
          </a:xfrm>
        </p:spPr>
        <p:txBody>
          <a:bodyPr/>
          <a:lstStyle/>
          <a:p>
            <a:r>
              <a:rPr lang="en-US" dirty="0"/>
              <a:t>Earlier known as </a:t>
            </a:r>
            <a:r>
              <a:rPr lang="en-US" b="1" dirty="0"/>
              <a:t>North East Frontier Agency (NEFA)</a:t>
            </a:r>
            <a:r>
              <a:rPr lang="en-US" dirty="0"/>
              <a:t>.</a:t>
            </a:r>
          </a:p>
          <a:p>
            <a:r>
              <a:rPr lang="en-US" dirty="0"/>
              <a:t>Key developments:</a:t>
            </a:r>
          </a:p>
          <a:p>
            <a:pPr lvl="1"/>
            <a:r>
              <a:rPr lang="en-US" dirty="0"/>
              <a:t>Became Union Territory in 1972.</a:t>
            </a:r>
          </a:p>
          <a:p>
            <a:pPr lvl="1"/>
            <a:r>
              <a:rPr lang="en-US" dirty="0"/>
              <a:t>Became full state in </a:t>
            </a:r>
            <a:r>
              <a:rPr lang="en-US" b="1" dirty="0"/>
              <a:t>1987</a:t>
            </a:r>
            <a:r>
              <a:rPr lang="en-US" dirty="0"/>
              <a:t>.</a:t>
            </a:r>
          </a:p>
          <a:p>
            <a:r>
              <a:rPr lang="en-US" dirty="0"/>
              <a:t>Today it is known as </a:t>
            </a:r>
            <a:r>
              <a:rPr lang="en-US" b="1" dirty="0"/>
              <a:t>Arunachal Pradesh</a:t>
            </a:r>
            <a:r>
              <a:rPr lang="en-US" dirty="0"/>
              <a:t>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0132D-0BF1-E87B-83CB-CA7F709E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087057"/>
            <a:ext cx="5105400" cy="3607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0E6B5-4B28-DD87-C7D1-779015A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4694229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55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48761-EA53-D53C-7AE4-224A1449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Inclusion of Sikkim (1975)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9936E-85FC-E661-B4DC-2E9B1274A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9200"/>
            <a:ext cx="3124200" cy="5254752"/>
          </a:xfrm>
        </p:spPr>
        <p:txBody>
          <a:bodyPr/>
          <a:lstStyle/>
          <a:p>
            <a:r>
              <a:rPr lang="en-US" dirty="0"/>
              <a:t>Earlier an independent kingdom ruled by the </a:t>
            </a:r>
            <a:r>
              <a:rPr lang="en-US" b="1" dirty="0"/>
              <a:t>Chogyal</a:t>
            </a:r>
            <a:r>
              <a:rPr lang="en-US" dirty="0"/>
              <a:t>.</a:t>
            </a:r>
          </a:p>
          <a:p>
            <a:r>
              <a:rPr lang="en-US" dirty="0"/>
              <a:t>After political changes:</a:t>
            </a:r>
          </a:p>
          <a:p>
            <a:pPr lvl="1"/>
            <a:r>
              <a:rPr lang="en-US" dirty="0"/>
              <a:t>Referendum held in 1975.</a:t>
            </a:r>
          </a:p>
          <a:p>
            <a:pPr lvl="1"/>
            <a:r>
              <a:rPr lang="en-US" dirty="0"/>
              <a:t>Sikkim joined India.</a:t>
            </a:r>
          </a:p>
          <a:p>
            <a:r>
              <a:rPr lang="en-US" dirty="0"/>
              <a:t>Thus </a:t>
            </a:r>
            <a:r>
              <a:rPr lang="en-US" b="1" dirty="0"/>
              <a:t>Sikkim</a:t>
            </a:r>
            <a:r>
              <a:rPr lang="en-US" dirty="0"/>
              <a:t> became the </a:t>
            </a:r>
            <a:r>
              <a:rPr lang="en-US" b="1" dirty="0"/>
              <a:t>22nd state of India</a:t>
            </a:r>
            <a:r>
              <a:rPr lang="en-US" dirty="0"/>
              <a:t>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A7D18-9A3F-41C1-7742-CCD68FB90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973" y="928868"/>
            <a:ext cx="51435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73A46-120B-BC98-7A03-AC527E2B5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353045"/>
            <a:ext cx="2438398" cy="24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7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196F-2287-F777-4D33-73D22D64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Major Reasons for Reorganisation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48E65-E6B8-AB22-259D-1400F66B0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76400"/>
            <a:ext cx="7467600" cy="4797552"/>
          </a:xfrm>
        </p:spPr>
        <p:txBody>
          <a:bodyPr/>
          <a:lstStyle/>
          <a:p>
            <a:r>
              <a:rPr lang="en-US" dirty="0"/>
              <a:t>Ethnic identity movements</a:t>
            </a:r>
          </a:p>
          <a:p>
            <a:r>
              <a:rPr lang="en-US" dirty="0"/>
              <a:t>Demand for self-governance</a:t>
            </a:r>
          </a:p>
          <a:p>
            <a:r>
              <a:rPr lang="en-US" dirty="0"/>
              <a:t>Cultural protection</a:t>
            </a:r>
          </a:p>
          <a:p>
            <a:r>
              <a:rPr lang="en-US" dirty="0"/>
              <a:t>Administrative efficiency</a:t>
            </a:r>
          </a:p>
          <a:p>
            <a:r>
              <a:rPr lang="en-US" dirty="0"/>
              <a:t>Insurgency and conflict resolution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48457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3BC4-CEDB-2A64-D221-26E66A3A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Impact of Reorganisation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60D8C-DF7A-E224-1642-EC9A5B78D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0"/>
            <a:ext cx="7467600" cy="5178552"/>
          </a:xfrm>
        </p:spPr>
        <p:txBody>
          <a:bodyPr/>
          <a:lstStyle/>
          <a:p>
            <a:r>
              <a:rPr lang="en-US" dirty="0"/>
              <a:t>Positive impacts:</a:t>
            </a:r>
          </a:p>
          <a:p>
            <a:pPr lvl="1"/>
            <a:r>
              <a:rPr lang="en-US" dirty="0"/>
              <a:t>Recognition of ethnic identities</a:t>
            </a:r>
          </a:p>
          <a:p>
            <a:pPr lvl="1"/>
            <a:r>
              <a:rPr lang="en-US" dirty="0"/>
              <a:t>Greater political representation</a:t>
            </a:r>
          </a:p>
          <a:p>
            <a:pPr lvl="1"/>
            <a:r>
              <a:rPr lang="en-US" dirty="0"/>
              <a:t>Regional development</a:t>
            </a:r>
          </a:p>
          <a:p>
            <a:pPr lvl="1"/>
            <a:r>
              <a:rPr lang="en-US" dirty="0"/>
              <a:t>Improved governance.</a:t>
            </a:r>
          </a:p>
          <a:p>
            <a:endParaRPr lang="en-US" dirty="0"/>
          </a:p>
          <a:p>
            <a:r>
              <a:rPr lang="en-US" dirty="0"/>
              <a:t>However challenges remain:</a:t>
            </a:r>
          </a:p>
          <a:p>
            <a:pPr lvl="1"/>
            <a:r>
              <a:rPr lang="en-US" dirty="0"/>
              <a:t>Ethnic conflicts</a:t>
            </a:r>
          </a:p>
          <a:p>
            <a:pPr lvl="1"/>
            <a:r>
              <a:rPr lang="en-US" dirty="0"/>
              <a:t>Insurgency</a:t>
            </a:r>
          </a:p>
          <a:p>
            <a:pPr lvl="1"/>
            <a:r>
              <a:rPr lang="en-US" dirty="0"/>
              <a:t>Border disputes</a:t>
            </a:r>
          </a:p>
          <a:p>
            <a:pPr lvl="1"/>
            <a:r>
              <a:rPr lang="en-US" dirty="0"/>
              <a:t>Development gaps.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66793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C447F-B994-7EE2-FD20-4C091369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Issues in Northeast India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FCD40-0521-238A-BEC1-7A13CF922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challenges:</a:t>
            </a:r>
          </a:p>
          <a:p>
            <a:pPr lvl="1"/>
            <a:r>
              <a:rPr lang="en-US" dirty="0"/>
              <a:t>Ethnic tensions</a:t>
            </a:r>
          </a:p>
          <a:p>
            <a:pPr lvl="1"/>
            <a:r>
              <a:rPr lang="en-US" dirty="0"/>
              <a:t>Autonomy demands</a:t>
            </a:r>
          </a:p>
          <a:p>
            <a:pPr lvl="1"/>
            <a:r>
              <a:rPr lang="en-US" dirty="0"/>
              <a:t>Migration issues</a:t>
            </a:r>
          </a:p>
          <a:p>
            <a:pPr lvl="1"/>
            <a:r>
              <a:rPr lang="en-US" dirty="0"/>
              <a:t>Development disparities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Autonomous movements in Assam and Manipur.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5490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FC94-4C1F-11BD-F896-9C465D1B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868362"/>
          </a:xfrm>
        </p:spPr>
        <p:txBody>
          <a:bodyPr/>
          <a:lstStyle/>
          <a:p>
            <a:pPr algn="ctr"/>
            <a:r>
              <a:rPr lang="en-IN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756D0-9B46-28BD-50CF-E05B4E842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reorganisation</a:t>
            </a:r>
            <a:r>
              <a:rPr lang="en-US" dirty="0"/>
              <a:t> of Northeast India was a </a:t>
            </a:r>
            <a:r>
              <a:rPr lang="en-US" b="1" dirty="0"/>
              <a:t>complex political process</a:t>
            </a:r>
            <a:r>
              <a:rPr lang="en-US" dirty="0"/>
              <a:t> aimed at:</a:t>
            </a:r>
          </a:p>
          <a:p>
            <a:pPr lvl="1"/>
            <a:r>
              <a:rPr lang="en-US" dirty="0"/>
              <a:t>Managing ethnic diversity</a:t>
            </a:r>
          </a:p>
          <a:p>
            <a:pPr lvl="1"/>
            <a:r>
              <a:rPr lang="en-US" dirty="0"/>
              <a:t>Promoting regional stability</a:t>
            </a:r>
          </a:p>
          <a:p>
            <a:pPr lvl="1"/>
            <a:r>
              <a:rPr lang="en-US" dirty="0"/>
              <a:t>Integrating the region with India.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Despite challenges, it remains a significant example of </a:t>
            </a:r>
            <a:r>
              <a:rPr lang="en-US" b="1" dirty="0"/>
              <a:t>federal flexibility in India</a:t>
            </a:r>
            <a:r>
              <a:rPr lang="en-US" dirty="0"/>
              <a:t>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07230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ruddha\Desktop\Thank Yo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685801"/>
            <a:ext cx="7924800" cy="565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FDBA3-00AB-085A-7F5F-660A35B6A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2A811-3462-CEB7-0201-85753A117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0"/>
            <a:ext cx="7467600" cy="5330952"/>
          </a:xfrm>
        </p:spPr>
        <p:txBody>
          <a:bodyPr/>
          <a:lstStyle/>
          <a:p>
            <a:r>
              <a:rPr lang="en-IN" dirty="0"/>
              <a:t>Why Sixth Schedule?</a:t>
            </a:r>
          </a:p>
          <a:p>
            <a:pPr lvl="1" algn="just"/>
            <a:r>
              <a:rPr lang="en-US" dirty="0"/>
              <a:t>Special protection for tribal areas in Northeast India</a:t>
            </a:r>
          </a:p>
          <a:p>
            <a:pPr lvl="1" algn="just"/>
            <a:r>
              <a:rPr lang="en-US" dirty="0"/>
              <a:t>Historical isolation during colonial rule</a:t>
            </a:r>
          </a:p>
          <a:p>
            <a:pPr lvl="1" algn="just"/>
            <a:r>
              <a:rPr lang="en-US" dirty="0"/>
              <a:t>Concern over exploitation of tribal land and culture</a:t>
            </a:r>
          </a:p>
          <a:p>
            <a:pPr algn="just"/>
            <a:endParaRPr lang="en-US" dirty="0"/>
          </a:p>
          <a:p>
            <a:pPr algn="just"/>
            <a:r>
              <a:rPr lang="en-IN" dirty="0"/>
              <a:t>Constitutional Basis</a:t>
            </a:r>
          </a:p>
          <a:p>
            <a:pPr lvl="1" algn="just"/>
            <a:r>
              <a:rPr lang="en-IN" dirty="0"/>
              <a:t>Articles 244(2) and 275(1)</a:t>
            </a:r>
          </a:p>
          <a:p>
            <a:pPr lvl="1" algn="just"/>
            <a:r>
              <a:rPr lang="en-US" dirty="0"/>
              <a:t>Part X of the Constitution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755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6E1E-B33F-1C73-1422-3DEB5E96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868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Areas Covered Under Sixth Schedule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B0919-7E9C-D7E9-B524-0227044FC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0"/>
            <a:ext cx="7467600" cy="517855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The Sixth Schedule applies to:</a:t>
            </a:r>
          </a:p>
          <a:p>
            <a:pPr lvl="1"/>
            <a:r>
              <a:rPr lang="en-IN" dirty="0"/>
              <a:t>Assam</a:t>
            </a:r>
          </a:p>
          <a:p>
            <a:pPr lvl="1"/>
            <a:r>
              <a:rPr lang="en-IN" dirty="0"/>
              <a:t>Meghalaya</a:t>
            </a:r>
          </a:p>
          <a:p>
            <a:pPr lvl="1"/>
            <a:r>
              <a:rPr lang="en-IN" dirty="0"/>
              <a:t>Tripura</a:t>
            </a:r>
          </a:p>
          <a:p>
            <a:pPr lvl="1"/>
            <a:r>
              <a:rPr lang="en-IN" dirty="0"/>
              <a:t>Mizoram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A8EB4674-D077-A5F1-15E7-2CBF13EBC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2328864"/>
            <a:ext cx="6102531" cy="427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339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9673B-E65C-5A36-1239-149A0DB2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is an Autonomous District Council (ADC)?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FEE82-4D92-0469-36F6-A0FA44746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24000"/>
            <a:ext cx="7467600" cy="4949952"/>
          </a:xfrm>
        </p:spPr>
        <p:txBody>
          <a:bodyPr/>
          <a:lstStyle/>
          <a:p>
            <a:r>
              <a:rPr lang="en-US" b="1" dirty="0"/>
              <a:t>Definition:</a:t>
            </a:r>
          </a:p>
          <a:p>
            <a:pPr lvl="1"/>
            <a:r>
              <a:rPr lang="en-US" dirty="0"/>
              <a:t>A constitutional body with legislative, executive, and judicial powers in specified areas.</a:t>
            </a:r>
          </a:p>
          <a:p>
            <a:endParaRPr lang="en-US" b="1" dirty="0"/>
          </a:p>
          <a:p>
            <a:r>
              <a:rPr lang="en-US" b="1" dirty="0"/>
              <a:t>Structure:</a:t>
            </a:r>
          </a:p>
          <a:p>
            <a:pPr lvl="1"/>
            <a:r>
              <a:rPr lang="en-US" dirty="0"/>
              <a:t>30 members</a:t>
            </a:r>
          </a:p>
          <a:p>
            <a:pPr lvl="2"/>
            <a:r>
              <a:rPr lang="en-US" dirty="0"/>
              <a:t>26 elected</a:t>
            </a:r>
          </a:p>
          <a:p>
            <a:pPr lvl="2"/>
            <a:r>
              <a:rPr lang="en-US" dirty="0"/>
              <a:t>4 nominated by Governor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8231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1A0F-8CFF-B547-9366-4BEC87A3E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Legislative Powers of ADCs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6595-92FC-AFF0-8873-DA0D0083F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9200"/>
            <a:ext cx="7467600" cy="5254752"/>
          </a:xfrm>
        </p:spPr>
        <p:txBody>
          <a:bodyPr/>
          <a:lstStyle/>
          <a:p>
            <a:r>
              <a:rPr lang="en-US" dirty="0"/>
              <a:t>ADCs can make laws on:</a:t>
            </a:r>
          </a:p>
          <a:p>
            <a:pPr lvl="1"/>
            <a:r>
              <a:rPr lang="en-US" dirty="0"/>
              <a:t>Land use and land transfer</a:t>
            </a:r>
          </a:p>
          <a:p>
            <a:pPr lvl="1"/>
            <a:r>
              <a:rPr lang="en-US" dirty="0"/>
              <a:t>Forest management (excluding reserved forests)</a:t>
            </a:r>
          </a:p>
          <a:p>
            <a:pPr lvl="1"/>
            <a:r>
              <a:rPr lang="en-US" dirty="0"/>
              <a:t>Shifting cultivation</a:t>
            </a:r>
          </a:p>
          <a:p>
            <a:pPr lvl="1"/>
            <a:r>
              <a:rPr lang="en-US" dirty="0"/>
              <a:t>Village administration</a:t>
            </a:r>
          </a:p>
          <a:p>
            <a:pPr lvl="1"/>
            <a:r>
              <a:rPr lang="en-US" dirty="0"/>
              <a:t>Inheritance of property</a:t>
            </a:r>
          </a:p>
          <a:p>
            <a:pPr lvl="1"/>
            <a:r>
              <a:rPr lang="en-US" dirty="0"/>
              <a:t>Marriage and social customs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Khasi Hills ADC regulating traditional land in Meghalaya.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862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AED-DD4A-0CFC-2AA3-F12672F9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Judicial Powers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E9903-0A9D-DA42-1011-763356791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village courts</a:t>
            </a:r>
          </a:p>
          <a:p>
            <a:r>
              <a:rPr lang="en-US" dirty="0"/>
              <a:t>Trial of certain civil and criminal cases</a:t>
            </a:r>
          </a:p>
          <a:p>
            <a:r>
              <a:rPr lang="en-US" dirty="0"/>
              <a:t>Based on customary law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 algn="just"/>
            <a:r>
              <a:rPr lang="en-US" dirty="0"/>
              <a:t>Garo Hills ADC village courts applying tribal customary practices.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63365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78E8F-2630-8EA9-8442-E099BFB2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Financial Powers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BEC6B-8612-B77A-F1A1-3469FE033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ADCs can:</a:t>
            </a:r>
          </a:p>
          <a:p>
            <a:pPr lvl="1"/>
            <a:r>
              <a:rPr lang="en-US" dirty="0"/>
              <a:t>Levy taxes on land</a:t>
            </a:r>
          </a:p>
          <a:p>
            <a:pPr lvl="1"/>
            <a:r>
              <a:rPr lang="en-US" dirty="0"/>
              <a:t>Collect tolls</a:t>
            </a:r>
          </a:p>
          <a:p>
            <a:pPr lvl="1"/>
            <a:r>
              <a:rPr lang="en-US" dirty="0"/>
              <a:t>Tax on markets</a:t>
            </a:r>
          </a:p>
          <a:p>
            <a:pPr lvl="1"/>
            <a:r>
              <a:rPr lang="en-US" dirty="0"/>
              <a:t>Receive grants-in-aid from Union Government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 algn="just"/>
            <a:r>
              <a:rPr lang="en-US" b="1" dirty="0"/>
              <a:t>Bodoland Territorial Council</a:t>
            </a:r>
            <a:r>
              <a:rPr lang="en-US" dirty="0"/>
              <a:t> receives central funds.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6539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20CB7-F8CB-54C2-C268-651249D1B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92162"/>
          </a:xfrm>
        </p:spPr>
        <p:txBody>
          <a:bodyPr/>
          <a:lstStyle/>
          <a:p>
            <a:pPr algn="ctr"/>
            <a:r>
              <a:rPr lang="en-IN" dirty="0"/>
              <a:t>Major Autonomous Councils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4EA38-04C3-9684-B811-CD00E8CE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9200"/>
            <a:ext cx="7467600" cy="5254752"/>
          </a:xfrm>
        </p:spPr>
        <p:txBody>
          <a:bodyPr>
            <a:normAutofit lnSpcReduction="10000"/>
          </a:bodyPr>
          <a:lstStyle/>
          <a:p>
            <a:r>
              <a:rPr lang="en-IN" b="1" dirty="0"/>
              <a:t>In Assam:</a:t>
            </a:r>
          </a:p>
          <a:p>
            <a:pPr lvl="1"/>
            <a:r>
              <a:rPr lang="en-IN" dirty="0"/>
              <a:t>Karbi </a:t>
            </a:r>
            <a:r>
              <a:rPr lang="en-IN" dirty="0" err="1"/>
              <a:t>Anglong</a:t>
            </a:r>
            <a:r>
              <a:rPr lang="en-IN" dirty="0"/>
              <a:t> Autonomous Council</a:t>
            </a:r>
          </a:p>
          <a:p>
            <a:pPr lvl="1"/>
            <a:r>
              <a:rPr lang="en-IN" dirty="0"/>
              <a:t>Dima </a:t>
            </a:r>
            <a:r>
              <a:rPr lang="en-IN" dirty="0" err="1"/>
              <a:t>Hasao</a:t>
            </a:r>
            <a:r>
              <a:rPr lang="en-IN" dirty="0"/>
              <a:t> Autonomous Council</a:t>
            </a:r>
          </a:p>
          <a:p>
            <a:pPr lvl="1"/>
            <a:r>
              <a:rPr lang="en-IN" dirty="0"/>
              <a:t>Bodoland Territorial Council</a:t>
            </a:r>
          </a:p>
          <a:p>
            <a:r>
              <a:rPr lang="en-IN" b="1" dirty="0"/>
              <a:t>In Meghalaya:</a:t>
            </a:r>
          </a:p>
          <a:p>
            <a:pPr lvl="1"/>
            <a:r>
              <a:rPr lang="en-IN" dirty="0"/>
              <a:t>Khasi Hills ADC</a:t>
            </a:r>
          </a:p>
          <a:p>
            <a:pPr lvl="1"/>
            <a:r>
              <a:rPr lang="en-IN" dirty="0"/>
              <a:t>Jaintia Hills ADC</a:t>
            </a:r>
          </a:p>
          <a:p>
            <a:pPr lvl="1"/>
            <a:r>
              <a:rPr lang="en-IN" dirty="0"/>
              <a:t>Garo Hills ADC</a:t>
            </a:r>
          </a:p>
          <a:p>
            <a:r>
              <a:rPr lang="en-IN" b="1" dirty="0"/>
              <a:t>In Tripura:</a:t>
            </a:r>
          </a:p>
          <a:p>
            <a:pPr lvl="1"/>
            <a:r>
              <a:rPr lang="en-IN" dirty="0"/>
              <a:t>Tripura Tribal Areas Autonomous District Council (TTAADC)</a:t>
            </a:r>
          </a:p>
          <a:p>
            <a:r>
              <a:rPr lang="en-IN" b="1" dirty="0"/>
              <a:t>In Mizoram:</a:t>
            </a:r>
          </a:p>
          <a:p>
            <a:pPr lvl="1"/>
            <a:r>
              <a:rPr lang="en-IN" dirty="0"/>
              <a:t>Chakma ADC</a:t>
            </a:r>
          </a:p>
          <a:p>
            <a:pPr lvl="1"/>
            <a:r>
              <a:rPr lang="en-IN" dirty="0"/>
              <a:t>Lai ADC</a:t>
            </a:r>
          </a:p>
          <a:p>
            <a:pPr lvl="1"/>
            <a:r>
              <a:rPr lang="en-IN" dirty="0"/>
              <a:t>Mara ADC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12485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957</Words>
  <Application>Microsoft Office PowerPoint</Application>
  <PresentationFormat>Widescreen</PresentationFormat>
  <Paragraphs>257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Trebuchet MS</vt:lpstr>
      <vt:lpstr>Wingdings 3</vt:lpstr>
      <vt:lpstr>Facet</vt:lpstr>
      <vt:lpstr>Sixth Schedule </vt:lpstr>
      <vt:lpstr>Sixth Schedule of the Indian Constitution</vt:lpstr>
      <vt:lpstr>Background</vt:lpstr>
      <vt:lpstr>Areas Covered Under Sixth Schedule</vt:lpstr>
      <vt:lpstr>What is an Autonomous District Council (ADC)?</vt:lpstr>
      <vt:lpstr>Legislative Powers of ADCs</vt:lpstr>
      <vt:lpstr>Judicial Powers</vt:lpstr>
      <vt:lpstr>Financial Powers</vt:lpstr>
      <vt:lpstr>Major Autonomous Councils</vt:lpstr>
      <vt:lpstr>Diagram – Power Distribution</vt:lpstr>
      <vt:lpstr>Difference Between Fifth &amp; Sixth Schedule</vt:lpstr>
      <vt:lpstr>Example – Bodoland Territorial Council</vt:lpstr>
      <vt:lpstr>Importance of Sixth Schedule</vt:lpstr>
      <vt:lpstr>Sixth Schedule &amp; Identity Politics</vt:lpstr>
      <vt:lpstr>Theoretical Analysis</vt:lpstr>
      <vt:lpstr>Re-organisation of Northeast India</vt:lpstr>
      <vt:lpstr>Introduction</vt:lpstr>
      <vt:lpstr>Post-Independence Situation</vt:lpstr>
      <vt:lpstr>Creation of Nagaland (1963)</vt:lpstr>
      <vt:lpstr>Creation of Meghalaya (1972)</vt:lpstr>
      <vt:lpstr>Creation of Manipur and Tripura (1972)</vt:lpstr>
      <vt:lpstr>Creation of Mizoram (1987)</vt:lpstr>
      <vt:lpstr>Creation of Arunachal Pradesh (1987)</vt:lpstr>
      <vt:lpstr>Inclusion of Sikkim (1975)</vt:lpstr>
      <vt:lpstr>Major Reasons for Reorganisation</vt:lpstr>
      <vt:lpstr>Impact of Reorganisation</vt:lpstr>
      <vt:lpstr>Continuing Issues in Northeast India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Aniruddha Kumar Baro</dc:creator>
  <cp:lastModifiedBy>Aniruddha Kumar Baro</cp:lastModifiedBy>
  <cp:revision>1</cp:revision>
  <dcterms:created xsi:type="dcterms:W3CDTF">2026-04-21T07:11:31Z</dcterms:created>
  <dcterms:modified xsi:type="dcterms:W3CDTF">2026-04-21T07:12:03Z</dcterms:modified>
</cp:coreProperties>
</file>