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6"/>
  </p:notesMasterIdLst>
  <p:sldIdLst>
    <p:sldId id="257" r:id="rId2"/>
    <p:sldId id="284" r:id="rId3"/>
    <p:sldId id="301" r:id="rId4"/>
    <p:sldId id="259" r:id="rId5"/>
    <p:sldId id="367" r:id="rId6"/>
    <p:sldId id="346" r:id="rId7"/>
    <p:sldId id="347" r:id="rId8"/>
    <p:sldId id="348" r:id="rId9"/>
    <p:sldId id="349" r:id="rId10"/>
    <p:sldId id="351" r:id="rId11"/>
    <p:sldId id="352" r:id="rId12"/>
    <p:sldId id="353" r:id="rId13"/>
    <p:sldId id="354" r:id="rId14"/>
    <p:sldId id="355" r:id="rId15"/>
    <p:sldId id="356" r:id="rId16"/>
    <p:sldId id="357" r:id="rId17"/>
    <p:sldId id="350" r:id="rId18"/>
    <p:sldId id="358" r:id="rId19"/>
    <p:sldId id="359" r:id="rId20"/>
    <p:sldId id="360" r:id="rId21"/>
    <p:sldId id="361" r:id="rId22"/>
    <p:sldId id="363" r:id="rId23"/>
    <p:sldId id="364" r:id="rId24"/>
    <p:sldId id="293" r:id="rId2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>
      <p:cViewPr varScale="1">
        <p:scale>
          <a:sx n="55" d="100"/>
          <a:sy n="55" d="100"/>
        </p:scale>
        <p:origin x="52" y="1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468D731-D9A9-4D7A-9875-4986BDC9C841}" type="datetimeFigureOut">
              <a:rPr lang="en-IN" smtClean="0"/>
              <a:t>17-03-2026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CFC030-5568-4A47-AA13-AF0CF0212DF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2269350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3/17/2026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1D8BD707-D9CF-40AE-B4C6-C98DA3205C09}" type="datetimeFigureOut">
              <a:rPr lang="en-US" smtClean="0"/>
              <a:pPr/>
              <a:t>3/17/2026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3/17/2026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3/17/2026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1D8BD707-D9CF-40AE-B4C6-C98DA3205C09}" type="datetimeFigureOut">
              <a:rPr lang="en-US" smtClean="0"/>
              <a:pPr/>
              <a:t>3/17/2026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3/17/2026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1D8BD707-D9CF-40AE-B4C6-C98DA3205C09}" type="datetimeFigureOut">
              <a:rPr lang="en-US" smtClean="0"/>
              <a:pPr/>
              <a:t>3/17/2026</a:t>
            </a:fld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1D8BD707-D9CF-40AE-B4C6-C98DA3205C09}" type="datetimeFigureOut">
              <a:rPr lang="en-US" smtClean="0"/>
              <a:pPr/>
              <a:t>3/17/2026</a:t>
            </a:fld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3/17/2026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jpe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A0wkmK1dCOo?feature=oembed" TargetMode="Externa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990600"/>
            <a:ext cx="7772400" cy="1600200"/>
          </a:xfrm>
        </p:spPr>
        <p:txBody>
          <a:bodyPr>
            <a:normAutofit/>
          </a:bodyPr>
          <a:lstStyle/>
          <a:p>
            <a:pPr algn="ctr"/>
            <a:br>
              <a:rPr lang="en-IN" b="0" dirty="0"/>
            </a:br>
            <a:r>
              <a:rPr lang="en-US" b="0" dirty="0"/>
              <a:t> </a:t>
            </a:r>
            <a:r>
              <a:rPr lang="en-US" dirty="0"/>
              <a:t>POL040204: Political Theory: Concepts and Debates </a:t>
            </a:r>
            <a:r>
              <a:rPr lang="en-US" b="0" dirty="0"/>
              <a:t>	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048000"/>
            <a:ext cx="6400800" cy="2667000"/>
          </a:xfrm>
        </p:spPr>
        <p:txBody>
          <a:bodyPr>
            <a:noAutofit/>
          </a:bodyPr>
          <a:lstStyle/>
          <a:p>
            <a:endParaRPr lang="en-US" dirty="0">
              <a:solidFill>
                <a:schemeClr val="tx1"/>
              </a:solidFill>
              <a:latin typeface="Andalus" pitchFamily="18" charset="-78"/>
              <a:cs typeface="Andalus" pitchFamily="18" charset="-78"/>
            </a:endParaRPr>
          </a:p>
          <a:p>
            <a:endParaRPr lang="en-US" dirty="0">
              <a:solidFill>
                <a:schemeClr val="tx1"/>
              </a:solidFill>
              <a:latin typeface="Andalus" pitchFamily="18" charset="-78"/>
              <a:cs typeface="Andalus" pitchFamily="18" charset="-78"/>
            </a:endParaRPr>
          </a:p>
          <a:p>
            <a:endParaRPr lang="en-US" dirty="0">
              <a:solidFill>
                <a:schemeClr val="tx1"/>
              </a:solidFill>
              <a:latin typeface="Andalus" pitchFamily="18" charset="-78"/>
              <a:cs typeface="Andalus" pitchFamily="18" charset="-78"/>
            </a:endParaRPr>
          </a:p>
          <a:p>
            <a:endParaRPr lang="en-US" dirty="0">
              <a:solidFill>
                <a:schemeClr val="tx1"/>
              </a:solidFill>
              <a:latin typeface="Andalus" pitchFamily="18" charset="-78"/>
              <a:cs typeface="Andalus" pitchFamily="18" charset="-78"/>
            </a:endParaRPr>
          </a:p>
          <a:p>
            <a:pPr algn="ctr"/>
            <a:r>
              <a:rPr lang="en-US" dirty="0" err="1">
                <a:solidFill>
                  <a:schemeClr val="tx1"/>
                </a:solidFill>
                <a:latin typeface="Andalus" pitchFamily="18" charset="-78"/>
                <a:cs typeface="Andalus" pitchFamily="18" charset="-78"/>
              </a:rPr>
              <a:t>Aniruddha</a:t>
            </a:r>
            <a:r>
              <a:rPr lang="en-US" dirty="0">
                <a:solidFill>
                  <a:schemeClr val="tx1"/>
                </a:solidFill>
                <a:latin typeface="Andalus" pitchFamily="18" charset="-78"/>
                <a:cs typeface="Andalus" pitchFamily="18" charset="-78"/>
              </a:rPr>
              <a:t> Kumar </a:t>
            </a:r>
            <a:r>
              <a:rPr lang="en-US" dirty="0" err="1">
                <a:solidFill>
                  <a:schemeClr val="tx1"/>
                </a:solidFill>
                <a:latin typeface="Andalus" pitchFamily="18" charset="-78"/>
                <a:cs typeface="Andalus" pitchFamily="18" charset="-78"/>
              </a:rPr>
              <a:t>Baro</a:t>
            </a:r>
            <a:endParaRPr lang="en-US" dirty="0"/>
          </a:p>
        </p:txBody>
      </p:sp>
      <p:pic>
        <p:nvPicPr>
          <p:cNvPr id="5" name="Picture 4" descr="C:\Users\Aniruddha\Desktop\download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62400" y="3026229"/>
            <a:ext cx="1499634" cy="1454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E5A894-28DE-CC89-80D2-C19B6D6526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639762"/>
          </a:xfrm>
        </p:spPr>
        <p:txBody>
          <a:bodyPr/>
          <a:lstStyle/>
          <a:p>
            <a:pPr algn="ctr"/>
            <a:r>
              <a:rPr lang="en-IN" dirty="0"/>
              <a:t>Justice as Fairness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BEC439-5C83-CAC0-B822-D6CE55F82B57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7467600" cy="5254752"/>
          </a:xfrm>
        </p:spPr>
        <p:txBody>
          <a:bodyPr/>
          <a:lstStyle/>
          <a:p>
            <a:r>
              <a:rPr lang="en-US" dirty="0"/>
              <a:t>Rawls’ theory = </a:t>
            </a:r>
            <a:r>
              <a:rPr lang="en-US" b="1" dirty="0"/>
              <a:t>Justice as Fairness</a:t>
            </a:r>
          </a:p>
          <a:p>
            <a:endParaRPr lang="en-IN" dirty="0"/>
          </a:p>
          <a:p>
            <a:r>
              <a:rPr lang="en-IN" dirty="0"/>
              <a:t>Two key ideas:</a:t>
            </a:r>
          </a:p>
          <a:p>
            <a:pPr lvl="1"/>
            <a:r>
              <a:rPr lang="en-IN" dirty="0"/>
              <a:t>Original Position</a:t>
            </a:r>
          </a:p>
          <a:p>
            <a:pPr lvl="1"/>
            <a:r>
              <a:rPr lang="en-IN" dirty="0"/>
              <a:t>Veil of Ignorance</a:t>
            </a:r>
          </a:p>
          <a:p>
            <a:endParaRPr lang="en-US" dirty="0"/>
          </a:p>
          <a:p>
            <a:r>
              <a:rPr lang="en-US" dirty="0"/>
              <a:t>Justice = What rational people would choose under fair conditions.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71052758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5B0935-21AC-BB74-1C56-75768EB66F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639762"/>
          </a:xfrm>
        </p:spPr>
        <p:txBody>
          <a:bodyPr/>
          <a:lstStyle/>
          <a:p>
            <a:pPr algn="ctr"/>
            <a:r>
              <a:rPr lang="en-IN" dirty="0"/>
              <a:t>The Original Position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BFFFE0-D2E0-3A47-13DC-CC39B1E057A5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7467600" cy="5254752"/>
          </a:xfrm>
        </p:spPr>
        <p:txBody>
          <a:bodyPr/>
          <a:lstStyle/>
          <a:p>
            <a:r>
              <a:rPr lang="en-IN" dirty="0"/>
              <a:t>Imagine:</a:t>
            </a:r>
          </a:p>
          <a:p>
            <a:pPr lvl="1"/>
            <a:r>
              <a:rPr lang="en-US" dirty="0"/>
              <a:t>People choosing principles of justice</a:t>
            </a:r>
          </a:p>
          <a:p>
            <a:pPr lvl="1"/>
            <a:r>
              <a:rPr lang="en-IN" dirty="0"/>
              <a:t>Before entering society</a:t>
            </a:r>
          </a:p>
          <a:p>
            <a:pPr lvl="1"/>
            <a:r>
              <a:rPr lang="en-IN" dirty="0"/>
              <a:t>Without knowing their status</a:t>
            </a:r>
          </a:p>
          <a:p>
            <a:endParaRPr lang="en-US" dirty="0"/>
          </a:p>
          <a:p>
            <a:r>
              <a:rPr lang="en-US" dirty="0"/>
              <a:t>It is a hypothetical social contract situation.</a:t>
            </a:r>
          </a:p>
          <a:p>
            <a:r>
              <a:rPr lang="en-IN" dirty="0"/>
              <a:t>Inspired by:</a:t>
            </a:r>
          </a:p>
          <a:p>
            <a:pPr lvl="1"/>
            <a:r>
              <a:rPr lang="en-IN" dirty="0"/>
              <a:t>Thomas Hobbes</a:t>
            </a:r>
          </a:p>
          <a:p>
            <a:pPr lvl="1"/>
            <a:r>
              <a:rPr lang="en-IN" dirty="0"/>
              <a:t>John Locke</a:t>
            </a:r>
          </a:p>
          <a:p>
            <a:pPr lvl="1"/>
            <a:r>
              <a:rPr lang="en-IN" dirty="0"/>
              <a:t>Jean-Jacques Rousseau</a:t>
            </a:r>
          </a:p>
        </p:txBody>
      </p:sp>
    </p:spTree>
    <p:extLst>
      <p:ext uri="{BB962C8B-B14F-4D97-AF65-F5344CB8AC3E}">
        <p14:creationId xmlns:p14="http://schemas.microsoft.com/office/powerpoint/2010/main" val="357571473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F5D591-416B-2490-C13F-4601E8C237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639762"/>
          </a:xfrm>
        </p:spPr>
        <p:txBody>
          <a:bodyPr/>
          <a:lstStyle/>
          <a:p>
            <a:pPr algn="ctr"/>
            <a:r>
              <a:rPr lang="en-IN" dirty="0"/>
              <a:t>Veil of Ignorance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382459-5E86-1CFD-BC3A-8478747CF537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7696200" cy="5254752"/>
          </a:xfrm>
        </p:spPr>
        <p:txBody>
          <a:bodyPr/>
          <a:lstStyle/>
          <a:p>
            <a:r>
              <a:rPr lang="en-IN" dirty="0"/>
              <a:t>Core Idea</a:t>
            </a:r>
          </a:p>
          <a:p>
            <a:r>
              <a:rPr lang="en-IN" dirty="0"/>
              <a:t>You do NOT know:</a:t>
            </a:r>
          </a:p>
          <a:p>
            <a:pPr lvl="1"/>
            <a:r>
              <a:rPr lang="en-IN" dirty="0"/>
              <a:t>Your caste</a:t>
            </a:r>
          </a:p>
          <a:p>
            <a:pPr lvl="1"/>
            <a:r>
              <a:rPr lang="en-IN" dirty="0"/>
              <a:t>Your religion</a:t>
            </a:r>
          </a:p>
          <a:p>
            <a:pPr lvl="1"/>
            <a:r>
              <a:rPr lang="en-IN" dirty="0"/>
              <a:t>Your gender</a:t>
            </a:r>
          </a:p>
          <a:p>
            <a:pPr lvl="1"/>
            <a:r>
              <a:rPr lang="en-IN" dirty="0"/>
              <a:t>Your class</a:t>
            </a:r>
          </a:p>
          <a:p>
            <a:pPr lvl="1"/>
            <a:r>
              <a:rPr lang="en-IN" dirty="0"/>
              <a:t>Your talents</a:t>
            </a:r>
          </a:p>
          <a:p>
            <a:pPr lvl="1"/>
            <a:r>
              <a:rPr lang="en-IN" dirty="0"/>
              <a:t>Your social status</a:t>
            </a:r>
          </a:p>
          <a:p>
            <a:endParaRPr lang="en-IN" dirty="0"/>
          </a:p>
          <a:p>
            <a:r>
              <a:rPr lang="en-IN" dirty="0"/>
              <a:t>Question:</a:t>
            </a:r>
          </a:p>
          <a:p>
            <a:pPr lvl="1"/>
            <a:r>
              <a:rPr lang="en-US" dirty="0"/>
              <a:t>👉 What kind of society would you choose?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66044889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97C0BD-1226-EACC-AC5F-C70DDB3E4E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pic>
        <p:nvPicPr>
          <p:cNvPr id="2050" name="Picture 2">
            <a:extLst>
              <a:ext uri="{FF2B5EF4-FFF2-40B4-BE49-F238E27FC236}">
                <a16:creationId xmlns:a16="http://schemas.microsoft.com/office/drawing/2014/main" id="{AC40A8A0-4B52-BC13-5DAC-CD63B955227D}"/>
              </a:ext>
            </a:extLst>
          </p:cNvPr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152401"/>
            <a:ext cx="4872038" cy="32716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>
            <a:extLst>
              <a:ext uri="{FF2B5EF4-FFF2-40B4-BE49-F238E27FC236}">
                <a16:creationId xmlns:a16="http://schemas.microsoft.com/office/drawing/2014/main" id="{B75FD7E9-D456-3B0D-DFA8-898F3B67DBC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0200" y="1417638"/>
            <a:ext cx="3081338" cy="39128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6">
            <a:extLst>
              <a:ext uri="{FF2B5EF4-FFF2-40B4-BE49-F238E27FC236}">
                <a16:creationId xmlns:a16="http://schemas.microsoft.com/office/drawing/2014/main" id="{1832E053-4D3C-3F4F-F0E9-A7B55A024B5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9389" y="3145241"/>
            <a:ext cx="4130675" cy="35603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5101024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D26526-D6FC-93DF-776E-3433F91329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563562"/>
          </a:xfrm>
        </p:spPr>
        <p:txBody>
          <a:bodyPr/>
          <a:lstStyle/>
          <a:p>
            <a:pPr algn="ctr"/>
            <a:r>
              <a:rPr lang="en-IN" dirty="0"/>
              <a:t>Why Veil of Ignorance?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BA32FE-772C-BEDE-14B8-41DA3F35C6AE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57200" y="1295400"/>
            <a:ext cx="7467600" cy="5178552"/>
          </a:xfrm>
        </p:spPr>
        <p:txBody>
          <a:bodyPr/>
          <a:lstStyle/>
          <a:p>
            <a:r>
              <a:rPr lang="en-IN" dirty="0"/>
              <a:t>Because:</a:t>
            </a:r>
          </a:p>
          <a:p>
            <a:pPr lvl="1"/>
            <a:r>
              <a:rPr lang="en-IN" dirty="0"/>
              <a:t>It ensures impartiality</a:t>
            </a:r>
          </a:p>
          <a:p>
            <a:pPr lvl="1"/>
            <a:r>
              <a:rPr lang="en-IN" dirty="0"/>
              <a:t>Removes bias</a:t>
            </a:r>
          </a:p>
          <a:p>
            <a:pPr lvl="1"/>
            <a:r>
              <a:rPr lang="en-IN" dirty="0"/>
              <a:t>Promotes fairness</a:t>
            </a:r>
          </a:p>
          <a:p>
            <a:r>
              <a:rPr lang="en-IN" dirty="0"/>
              <a:t>People will choose:</a:t>
            </a:r>
          </a:p>
          <a:p>
            <a:pPr lvl="1"/>
            <a:r>
              <a:rPr lang="en-IN" dirty="0"/>
              <a:t>Safe principles</a:t>
            </a:r>
          </a:p>
          <a:p>
            <a:pPr lvl="1"/>
            <a:r>
              <a:rPr lang="en-IN" dirty="0"/>
              <a:t>Protection for worst-off</a:t>
            </a:r>
          </a:p>
          <a:p>
            <a:pPr lvl="1"/>
            <a:r>
              <a:rPr lang="en-IN" dirty="0"/>
              <a:t>Equal rights</a:t>
            </a:r>
          </a:p>
          <a:p>
            <a:endParaRPr lang="en-US" dirty="0"/>
          </a:p>
          <a:p>
            <a:r>
              <a:rPr lang="en-US" dirty="0"/>
              <a:t>Rawls calls this the </a:t>
            </a:r>
            <a:r>
              <a:rPr lang="en-US" b="1" dirty="0"/>
              <a:t>Maximin Rule</a:t>
            </a:r>
          </a:p>
          <a:p>
            <a:r>
              <a:rPr lang="en-IN" dirty="0"/>
              <a:t>(Maximize the minimum position)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75655783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F67F9D-0936-8C89-78B5-29266AC517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639762"/>
          </a:xfrm>
        </p:spPr>
        <p:txBody>
          <a:bodyPr/>
          <a:lstStyle/>
          <a:p>
            <a:pPr algn="ctr"/>
            <a:r>
              <a:rPr lang="en-IN" dirty="0"/>
              <a:t>Two Principles of Justice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219327-D60E-7A86-FE55-15DA5D615A72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7467600" cy="5254752"/>
          </a:xfrm>
        </p:spPr>
        <p:txBody>
          <a:bodyPr/>
          <a:lstStyle/>
          <a:p>
            <a:r>
              <a:rPr lang="en-IN" dirty="0"/>
              <a:t>Rawls proposes TWO principles:</a:t>
            </a:r>
          </a:p>
          <a:p>
            <a:endParaRPr lang="en-US" dirty="0"/>
          </a:p>
          <a:p>
            <a:r>
              <a:rPr lang="en-US" dirty="0"/>
              <a:t>1️⃣ First Principle (Liberty Principle)</a:t>
            </a:r>
          </a:p>
          <a:p>
            <a:pPr lvl="1"/>
            <a:r>
              <a:rPr lang="en-US" dirty="0"/>
              <a:t>Equal basic liberties for all.</a:t>
            </a:r>
          </a:p>
          <a:p>
            <a:endParaRPr lang="en-IN" dirty="0"/>
          </a:p>
          <a:p>
            <a:r>
              <a:rPr lang="en-IN" dirty="0"/>
              <a:t>2️⃣ Second Principle</a:t>
            </a:r>
          </a:p>
          <a:p>
            <a:r>
              <a:rPr lang="en-US" dirty="0"/>
              <a:t>Social &amp; economic inequalities are justified only if:</a:t>
            </a:r>
          </a:p>
          <a:p>
            <a:pPr lvl="1"/>
            <a:r>
              <a:rPr lang="en-US" dirty="0"/>
              <a:t>They benefit the least advantaged</a:t>
            </a:r>
          </a:p>
          <a:p>
            <a:pPr lvl="1"/>
            <a:r>
              <a:rPr lang="en-US" dirty="0"/>
              <a:t>Offices are open to all (fair equality of opportunity)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52026172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273601-BF06-83EC-700A-485248CC82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563562"/>
          </a:xfrm>
        </p:spPr>
        <p:txBody>
          <a:bodyPr/>
          <a:lstStyle/>
          <a:p>
            <a:pPr algn="ctr"/>
            <a:r>
              <a:rPr lang="en-IN" dirty="0"/>
              <a:t>First Principle – Equal Liberty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36A885-09F7-3AA4-77EF-E51329D030D5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7467600" cy="5254752"/>
          </a:xfrm>
        </p:spPr>
        <p:txBody>
          <a:bodyPr/>
          <a:lstStyle/>
          <a:p>
            <a:r>
              <a:rPr lang="en-IN" dirty="0"/>
              <a:t>Includes:</a:t>
            </a:r>
          </a:p>
          <a:p>
            <a:pPr lvl="1"/>
            <a:r>
              <a:rPr lang="en-IN" dirty="0"/>
              <a:t>Freedom of speech</a:t>
            </a:r>
          </a:p>
          <a:p>
            <a:pPr lvl="1"/>
            <a:r>
              <a:rPr lang="en-IN" dirty="0"/>
              <a:t>Freedom of religion</a:t>
            </a:r>
          </a:p>
          <a:p>
            <a:pPr lvl="1"/>
            <a:r>
              <a:rPr lang="en-IN" dirty="0"/>
              <a:t>Political participation</a:t>
            </a:r>
          </a:p>
          <a:p>
            <a:pPr lvl="1"/>
            <a:r>
              <a:rPr lang="en-IN" dirty="0"/>
              <a:t>Right to vote</a:t>
            </a:r>
          </a:p>
          <a:p>
            <a:pPr lvl="1"/>
            <a:r>
              <a:rPr lang="en-IN" dirty="0"/>
              <a:t>Rule of law</a:t>
            </a:r>
          </a:p>
          <a:p>
            <a:endParaRPr lang="en-IN" dirty="0"/>
          </a:p>
          <a:p>
            <a:r>
              <a:rPr lang="en-IN" dirty="0"/>
              <a:t>Similar to:</a:t>
            </a:r>
          </a:p>
          <a:p>
            <a:pPr lvl="1"/>
            <a:r>
              <a:rPr lang="en-IN" dirty="0"/>
              <a:t>Indian Constitution: Articles 14–19</a:t>
            </a:r>
          </a:p>
          <a:p>
            <a:pPr lvl="1"/>
            <a:r>
              <a:rPr lang="en-IN" dirty="0"/>
              <a:t>Fundamental Rights</a:t>
            </a:r>
          </a:p>
        </p:txBody>
      </p:sp>
    </p:spTree>
    <p:extLst>
      <p:ext uri="{BB962C8B-B14F-4D97-AF65-F5344CB8AC3E}">
        <p14:creationId xmlns:p14="http://schemas.microsoft.com/office/powerpoint/2010/main" val="35297768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388E15-49F4-0535-C48A-BDAF7ACAF3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487362"/>
          </a:xfrm>
        </p:spPr>
        <p:txBody>
          <a:bodyPr>
            <a:normAutofit fontScale="90000"/>
          </a:bodyPr>
          <a:lstStyle/>
          <a:p>
            <a:pPr algn="ctr"/>
            <a:r>
              <a:rPr lang="en-IN" dirty="0"/>
              <a:t>Second Principle Explained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F5798A-208D-C962-9EA3-3A963562F3FE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57200" y="1143000"/>
            <a:ext cx="7467600" cy="5330952"/>
          </a:xfrm>
        </p:spPr>
        <p:txBody>
          <a:bodyPr>
            <a:normAutofit/>
          </a:bodyPr>
          <a:lstStyle/>
          <a:p>
            <a:pPr algn="just"/>
            <a:r>
              <a:rPr lang="en-IN" dirty="0"/>
              <a:t>Two parts:</a:t>
            </a:r>
          </a:p>
          <a:p>
            <a:pPr algn="just"/>
            <a:r>
              <a:rPr lang="en-US" dirty="0"/>
              <a:t>(a) Fair Equality of Opportunity</a:t>
            </a:r>
          </a:p>
          <a:p>
            <a:pPr lvl="1" algn="just"/>
            <a:r>
              <a:rPr lang="en-IN" dirty="0"/>
              <a:t>Not just formal equality</a:t>
            </a:r>
          </a:p>
          <a:p>
            <a:pPr lvl="1" algn="just"/>
            <a:r>
              <a:rPr lang="en-US" dirty="0"/>
              <a:t>But real access (education, health)</a:t>
            </a:r>
          </a:p>
          <a:p>
            <a:pPr algn="just"/>
            <a:endParaRPr lang="en-US" dirty="0"/>
          </a:p>
          <a:p>
            <a:pPr algn="just"/>
            <a:r>
              <a:rPr lang="en-IN" dirty="0"/>
              <a:t>(b) Difference Principle</a:t>
            </a:r>
          </a:p>
          <a:p>
            <a:pPr lvl="1" algn="just"/>
            <a:r>
              <a:rPr lang="en-US" dirty="0"/>
              <a:t>Inequality is allowed only if it benefits the poorest.</a:t>
            </a:r>
          </a:p>
          <a:p>
            <a:pPr algn="just"/>
            <a:r>
              <a:rPr lang="en-IN" dirty="0"/>
              <a:t>Example:</a:t>
            </a:r>
          </a:p>
          <a:p>
            <a:pPr lvl="1" algn="just"/>
            <a:r>
              <a:rPr lang="en-US" dirty="0"/>
              <a:t>If a doctor earns more,</a:t>
            </a:r>
          </a:p>
          <a:p>
            <a:pPr lvl="1" algn="just"/>
            <a:r>
              <a:rPr lang="en-IN" dirty="0"/>
              <a:t>Society benefits only if:</a:t>
            </a:r>
          </a:p>
          <a:p>
            <a:pPr lvl="2" algn="just"/>
            <a:r>
              <a:rPr lang="en-IN" dirty="0"/>
              <a:t>Medical services improve</a:t>
            </a:r>
          </a:p>
          <a:p>
            <a:pPr lvl="2" algn="just"/>
            <a:r>
              <a:rPr lang="en-IN" dirty="0"/>
              <a:t>Poor get better healthcare</a:t>
            </a:r>
          </a:p>
        </p:txBody>
      </p:sp>
    </p:spTree>
    <p:extLst>
      <p:ext uri="{BB962C8B-B14F-4D97-AF65-F5344CB8AC3E}">
        <p14:creationId xmlns:p14="http://schemas.microsoft.com/office/powerpoint/2010/main" val="176665110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B82A27-5297-4287-F0E5-B80F443243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92162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/>
              <a:t>The Difference Principle (Deep Understanding)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169C62-C376-3ED5-92FF-59DB21DE7BAC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57200" y="1371600"/>
            <a:ext cx="7467600" cy="5102352"/>
          </a:xfrm>
        </p:spPr>
        <p:txBody>
          <a:bodyPr/>
          <a:lstStyle/>
          <a:p>
            <a:pPr algn="just"/>
            <a:r>
              <a:rPr lang="en-US" dirty="0"/>
              <a:t>It does NOT demand complete equality.</a:t>
            </a:r>
          </a:p>
          <a:p>
            <a:pPr algn="just"/>
            <a:r>
              <a:rPr lang="en-IN" dirty="0"/>
              <a:t>It says:</a:t>
            </a:r>
          </a:p>
          <a:p>
            <a:pPr algn="just"/>
            <a:r>
              <a:rPr lang="en-IN" dirty="0"/>
              <a:t>Inequality is acceptable if:</a:t>
            </a:r>
          </a:p>
          <a:p>
            <a:pPr lvl="1" algn="just"/>
            <a:r>
              <a:rPr lang="en-US" dirty="0"/>
              <a:t>👉 It improves the condition of the least advantaged.</a:t>
            </a:r>
          </a:p>
          <a:p>
            <a:pPr algn="just"/>
            <a:endParaRPr lang="en-IN" dirty="0"/>
          </a:p>
          <a:p>
            <a:pPr algn="just"/>
            <a:r>
              <a:rPr lang="en-IN" dirty="0"/>
              <a:t>Example:</a:t>
            </a:r>
          </a:p>
          <a:p>
            <a:pPr lvl="1" algn="just"/>
            <a:r>
              <a:rPr lang="en-IN" dirty="0"/>
              <a:t>Reservation policy in India</a:t>
            </a:r>
          </a:p>
          <a:p>
            <a:pPr lvl="1" algn="just"/>
            <a:r>
              <a:rPr lang="en-IN" dirty="0"/>
              <a:t>Welfare schemes</a:t>
            </a:r>
          </a:p>
          <a:p>
            <a:pPr lvl="1" algn="just"/>
            <a:r>
              <a:rPr lang="en-IN" dirty="0"/>
              <a:t>MNREGA</a:t>
            </a:r>
          </a:p>
        </p:txBody>
      </p:sp>
    </p:spTree>
    <p:extLst>
      <p:ext uri="{BB962C8B-B14F-4D97-AF65-F5344CB8AC3E}">
        <p14:creationId xmlns:p14="http://schemas.microsoft.com/office/powerpoint/2010/main" val="307571741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DDDDFB-51E2-6059-B106-D8FADCADF8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639762"/>
          </a:xfrm>
        </p:spPr>
        <p:txBody>
          <a:bodyPr/>
          <a:lstStyle/>
          <a:p>
            <a:pPr algn="ctr"/>
            <a:r>
              <a:rPr lang="en-IN" dirty="0"/>
              <a:t>Rawls and Indian Context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BC4F87-D4BB-4416-2808-C8A34BA00217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7467600" cy="5254752"/>
          </a:xfrm>
        </p:spPr>
        <p:txBody>
          <a:bodyPr/>
          <a:lstStyle/>
          <a:p>
            <a:pPr algn="just"/>
            <a:r>
              <a:rPr lang="en-IN" dirty="0"/>
              <a:t>Application in India:</a:t>
            </a:r>
          </a:p>
          <a:p>
            <a:pPr lvl="1" algn="just"/>
            <a:r>
              <a:rPr lang="en-IN" dirty="0"/>
              <a:t>Reservation Policy</a:t>
            </a:r>
          </a:p>
          <a:p>
            <a:pPr lvl="1" algn="just"/>
            <a:r>
              <a:rPr lang="en-IN" dirty="0"/>
              <a:t>Right to Education</a:t>
            </a:r>
          </a:p>
          <a:p>
            <a:pPr lvl="1" algn="just"/>
            <a:r>
              <a:rPr lang="en-IN" dirty="0"/>
              <a:t>Welfare schemes</a:t>
            </a:r>
          </a:p>
          <a:p>
            <a:pPr lvl="1" algn="just"/>
            <a:r>
              <a:rPr lang="en-IN" dirty="0"/>
              <a:t>SC/ST Act</a:t>
            </a:r>
          </a:p>
          <a:p>
            <a:pPr lvl="1" algn="just"/>
            <a:r>
              <a:rPr lang="en-IN" dirty="0"/>
              <a:t>Affirmative action</a:t>
            </a:r>
          </a:p>
          <a:p>
            <a:pPr algn="just"/>
            <a:endParaRPr lang="en-IN" dirty="0"/>
          </a:p>
          <a:p>
            <a:pPr algn="just"/>
            <a:r>
              <a:rPr lang="en-IN" dirty="0"/>
              <a:t>Link with:</a:t>
            </a:r>
          </a:p>
          <a:p>
            <a:pPr lvl="1" algn="just"/>
            <a:r>
              <a:rPr lang="en-IN" dirty="0"/>
              <a:t>Social justice</a:t>
            </a:r>
          </a:p>
          <a:p>
            <a:pPr lvl="1" algn="just"/>
            <a:r>
              <a:rPr lang="en-IN" dirty="0"/>
              <a:t>Constitutional morality</a:t>
            </a:r>
          </a:p>
        </p:txBody>
      </p:sp>
    </p:spTree>
    <p:extLst>
      <p:ext uri="{BB962C8B-B14F-4D97-AF65-F5344CB8AC3E}">
        <p14:creationId xmlns:p14="http://schemas.microsoft.com/office/powerpoint/2010/main" val="29103196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381000"/>
            <a:ext cx="8229600" cy="5745163"/>
          </a:xfrm>
        </p:spPr>
        <p:txBody>
          <a:bodyPr>
            <a:noAutofit/>
          </a:bodyPr>
          <a:lstStyle/>
          <a:p>
            <a:pPr algn="ctr"/>
            <a:r>
              <a:rPr lang="en-US" sz="2800" b="1" dirty="0"/>
              <a:t>POL040204: Political Theory: Concepts and Debates</a:t>
            </a:r>
          </a:p>
          <a:p>
            <a:endParaRPr lang="en-US" sz="2000" b="1" dirty="0">
              <a:latin typeface="Andalus" pitchFamily="18" charset="-78"/>
              <a:cs typeface="Andalus" pitchFamily="18" charset="-78"/>
            </a:endParaRPr>
          </a:p>
          <a:p>
            <a:r>
              <a:rPr lang="en-IN" b="1" dirty="0"/>
              <a:t>Unit-I: Freedom and Equality </a:t>
            </a:r>
            <a:endParaRPr lang="en-IN" dirty="0"/>
          </a:p>
          <a:p>
            <a:pPr lvl="1"/>
            <a:r>
              <a:rPr lang="en-US" dirty="0"/>
              <a:t>Freedom: Lockean notion of Negative Freedom &amp; Amartya Sen’s notion of Development as Freedom </a:t>
            </a:r>
          </a:p>
          <a:p>
            <a:pPr lvl="1"/>
            <a:r>
              <a:rPr lang="en-US" dirty="0"/>
              <a:t>Equality: Procedural Equality and Substantive Equality </a:t>
            </a:r>
          </a:p>
          <a:p>
            <a:pPr lvl="1"/>
            <a:r>
              <a:rPr lang="en-US" dirty="0"/>
              <a:t>Egalitarianism: Background inequalities and differential treatment </a:t>
            </a:r>
          </a:p>
          <a:p>
            <a:endParaRPr lang="en-IN" dirty="0"/>
          </a:p>
          <a:p>
            <a:r>
              <a:rPr lang="en-IN" b="1" dirty="0"/>
              <a:t>Unit-II: Justice </a:t>
            </a:r>
            <a:endParaRPr lang="en-IN" dirty="0"/>
          </a:p>
          <a:p>
            <a:pPr lvl="1"/>
            <a:r>
              <a:rPr lang="en-IN" dirty="0"/>
              <a:t>Distributive Justice: John Rawls </a:t>
            </a:r>
          </a:p>
          <a:p>
            <a:pPr lvl="1"/>
            <a:r>
              <a:rPr lang="en-US" dirty="0"/>
              <a:t>Libertarian theories of Justice: F. A. Hayek </a:t>
            </a:r>
          </a:p>
          <a:p>
            <a:pPr lvl="1"/>
            <a:r>
              <a:rPr lang="en-IN" dirty="0"/>
              <a:t>Global Justice </a:t>
            </a:r>
          </a:p>
          <a:p>
            <a:pPr marL="0" indent="0" algn="just">
              <a:buNone/>
            </a:pPr>
            <a:endParaRPr lang="en-US" sz="2000" dirty="0">
              <a:latin typeface="Andalus" pitchFamily="18" charset="-78"/>
              <a:cs typeface="Andalus" pitchFamily="18" charset="-78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F2F25A-E94B-E257-8AD9-2E2664438E87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57200" y="381000"/>
            <a:ext cx="8001000" cy="6092952"/>
          </a:xfrm>
        </p:spPr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en-IN" b="1" dirty="0"/>
              <a:t>Basic Structure of Society</a:t>
            </a:r>
          </a:p>
          <a:p>
            <a:r>
              <a:rPr lang="en-IN" dirty="0"/>
              <a:t>Rawls focuses on:</a:t>
            </a:r>
          </a:p>
          <a:p>
            <a:r>
              <a:rPr lang="en-US" dirty="0"/>
              <a:t>The </a:t>
            </a:r>
            <a:r>
              <a:rPr lang="en-US" b="1" dirty="0"/>
              <a:t>Basic Structure</a:t>
            </a:r>
            <a:r>
              <a:rPr lang="en-US" dirty="0"/>
              <a:t> of society:</a:t>
            </a:r>
          </a:p>
          <a:p>
            <a:pPr lvl="1"/>
            <a:r>
              <a:rPr lang="en-IN" dirty="0"/>
              <a:t>Constitution</a:t>
            </a:r>
          </a:p>
          <a:p>
            <a:pPr lvl="1"/>
            <a:r>
              <a:rPr lang="en-IN" dirty="0"/>
              <a:t>Economic system</a:t>
            </a:r>
          </a:p>
          <a:p>
            <a:pPr lvl="1"/>
            <a:r>
              <a:rPr lang="en-IN" dirty="0"/>
              <a:t>Legal system</a:t>
            </a:r>
          </a:p>
          <a:p>
            <a:pPr lvl="1"/>
            <a:r>
              <a:rPr lang="en-IN" dirty="0"/>
              <a:t>Political institutions</a:t>
            </a:r>
          </a:p>
          <a:p>
            <a:r>
              <a:rPr lang="en-US" dirty="0"/>
              <a:t>Justice must regulate institutions, not individual morality.</a:t>
            </a:r>
          </a:p>
          <a:p>
            <a:pPr marL="0" indent="0" algn="ctr">
              <a:buNone/>
            </a:pPr>
            <a:endParaRPr lang="en-IN" b="1" dirty="0"/>
          </a:p>
          <a:p>
            <a:pPr marL="0" indent="0" algn="ctr">
              <a:buNone/>
            </a:pPr>
            <a:r>
              <a:rPr lang="en-IN" b="1" dirty="0"/>
              <a:t>Primary Goods</a:t>
            </a:r>
          </a:p>
          <a:p>
            <a:r>
              <a:rPr lang="en-IN" dirty="0"/>
              <a:t>Rawls says people want:</a:t>
            </a:r>
          </a:p>
          <a:p>
            <a:pPr lvl="1"/>
            <a:r>
              <a:rPr lang="en-IN" dirty="0"/>
              <a:t>Rights</a:t>
            </a:r>
          </a:p>
          <a:p>
            <a:pPr lvl="1"/>
            <a:r>
              <a:rPr lang="en-IN" dirty="0"/>
              <a:t>Liberties</a:t>
            </a:r>
          </a:p>
          <a:p>
            <a:pPr lvl="1"/>
            <a:r>
              <a:rPr lang="en-IN" dirty="0"/>
              <a:t>Income</a:t>
            </a:r>
          </a:p>
          <a:p>
            <a:pPr lvl="1"/>
            <a:r>
              <a:rPr lang="en-IN" dirty="0"/>
              <a:t>Wealth</a:t>
            </a:r>
          </a:p>
          <a:p>
            <a:pPr lvl="1"/>
            <a:r>
              <a:rPr lang="en-IN" dirty="0"/>
              <a:t>Opportunities</a:t>
            </a:r>
          </a:p>
          <a:p>
            <a:pPr lvl="1"/>
            <a:r>
              <a:rPr lang="en-IN" dirty="0"/>
              <a:t>Self-respect</a:t>
            </a:r>
          </a:p>
          <a:p>
            <a:r>
              <a:rPr lang="en-US" dirty="0"/>
              <a:t>These are called </a:t>
            </a:r>
            <a:r>
              <a:rPr lang="en-US" b="1" dirty="0"/>
              <a:t>Primary Goods</a:t>
            </a:r>
            <a:r>
              <a:rPr lang="en-US" dirty="0"/>
              <a:t>.</a:t>
            </a:r>
            <a:endParaRPr lang="en-IN" dirty="0"/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3698870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A08687-9B0D-A075-406C-3EE5A58C61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563562"/>
          </a:xfrm>
        </p:spPr>
        <p:txBody>
          <a:bodyPr/>
          <a:lstStyle/>
          <a:p>
            <a:pPr algn="ctr"/>
            <a:r>
              <a:rPr lang="en-IN" dirty="0"/>
              <a:t>Criticism of Rawls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D2FA8F-61D7-F664-17CA-B9B0BF74AA1A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57200" y="990600"/>
            <a:ext cx="7467600" cy="5483352"/>
          </a:xfrm>
        </p:spPr>
        <p:txBody>
          <a:bodyPr/>
          <a:lstStyle/>
          <a:p>
            <a:r>
              <a:rPr lang="en-IN" dirty="0"/>
              <a:t>1️⃣ Libertarian Critique – Robert Nozick</a:t>
            </a:r>
          </a:p>
          <a:p>
            <a:pPr lvl="1"/>
            <a:r>
              <a:rPr lang="en-IN" dirty="0"/>
              <a:t>Redistribution violates property rights.</a:t>
            </a:r>
          </a:p>
          <a:p>
            <a:endParaRPr lang="en-IN" dirty="0"/>
          </a:p>
          <a:p>
            <a:r>
              <a:rPr lang="en-IN" dirty="0"/>
              <a:t>2️⃣ Communitarian Critique – Michael Sandel</a:t>
            </a:r>
          </a:p>
          <a:p>
            <a:pPr lvl="1"/>
            <a:r>
              <a:rPr lang="en-IN" dirty="0"/>
              <a:t>Too individualistic</a:t>
            </a:r>
          </a:p>
          <a:p>
            <a:pPr lvl="1"/>
            <a:r>
              <a:rPr lang="en-IN" dirty="0"/>
              <a:t>Ignores community values</a:t>
            </a:r>
          </a:p>
          <a:p>
            <a:endParaRPr lang="en-IN" dirty="0"/>
          </a:p>
          <a:p>
            <a:r>
              <a:rPr lang="en-IN" dirty="0"/>
              <a:t>3️⃣ Marxist Critique</a:t>
            </a:r>
          </a:p>
          <a:p>
            <a:pPr lvl="1"/>
            <a:r>
              <a:rPr lang="en-IN" dirty="0"/>
              <a:t>Does not abolish capitalism</a:t>
            </a:r>
          </a:p>
          <a:p>
            <a:pPr lvl="1"/>
            <a:r>
              <a:rPr lang="en-IN" dirty="0"/>
              <a:t>Accepts inequality</a:t>
            </a:r>
          </a:p>
        </p:txBody>
      </p:sp>
    </p:spTree>
    <p:extLst>
      <p:ext uri="{BB962C8B-B14F-4D97-AF65-F5344CB8AC3E}">
        <p14:creationId xmlns:p14="http://schemas.microsoft.com/office/powerpoint/2010/main" val="64148803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22BB6B-6CB2-25A1-371C-B55862F8E4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868362"/>
          </a:xfrm>
        </p:spPr>
        <p:txBody>
          <a:bodyPr/>
          <a:lstStyle/>
          <a:p>
            <a:pPr algn="ctr"/>
            <a:r>
              <a:rPr lang="en-US" dirty="0"/>
              <a:t>Video</a:t>
            </a:r>
            <a:endParaRPr lang="en-IN" dirty="0"/>
          </a:p>
        </p:txBody>
      </p:sp>
      <p:pic>
        <p:nvPicPr>
          <p:cNvPr id="4" name="Online Media 3" title="Veil of Ignorance &amp; Theory of Justice: John Rawls की न्याय सिद्धांत पर एक नजर">
            <a:hlinkClick r:id="" action="ppaction://media"/>
            <a:extLst>
              <a:ext uri="{FF2B5EF4-FFF2-40B4-BE49-F238E27FC236}">
                <a16:creationId xmlns:a16="http://schemas.microsoft.com/office/drawing/2014/main" id="{6FBDC8F5-3A7A-A620-D2F8-E5C35A91437F}"/>
              </a:ext>
            </a:extLst>
          </p:cNvPr>
          <p:cNvPicPr>
            <a:picLocks noGrp="1" noRot="1" noChangeAspect="1"/>
          </p:cNvPicPr>
          <p:nvPr>
            <p:ph sz="quarter"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152400" y="1143000"/>
            <a:ext cx="8534400" cy="5562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29243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4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2B1DB468-BF47-E0DF-B5DD-525E34F7F3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793750"/>
          </a:xfrm>
        </p:spPr>
        <p:txBody>
          <a:bodyPr/>
          <a:lstStyle/>
          <a:p>
            <a:pPr algn="ctr"/>
            <a:r>
              <a:rPr lang="en-IN" dirty="0"/>
              <a:t>Rawls vs Nozick (Comparison Table)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22CFAAB-4CB5-07B2-419D-6A886988CAAC}"/>
              </a:ext>
            </a:extLst>
          </p:cNvPr>
          <p:cNvSpPr>
            <a:spLocks noGrp="1"/>
          </p:cNvSpPr>
          <p:nvPr>
            <p:ph sz="quarter" idx="2"/>
          </p:nvPr>
        </p:nvSpPr>
        <p:spPr/>
        <p:txBody>
          <a:bodyPr/>
          <a:lstStyle/>
          <a:p>
            <a:r>
              <a:rPr lang="en-IN" dirty="0"/>
              <a:t>Justice as fairness</a:t>
            </a:r>
          </a:p>
          <a:p>
            <a:r>
              <a:rPr lang="en-IN" dirty="0"/>
              <a:t>Redistribution allowed</a:t>
            </a:r>
          </a:p>
          <a:p>
            <a:r>
              <a:rPr lang="en-IN" dirty="0"/>
              <a:t>Focus on equality</a:t>
            </a:r>
          </a:p>
          <a:p>
            <a:r>
              <a:rPr lang="en-IN" dirty="0"/>
              <a:t>Protect least advantaged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80EC2566-450C-C2D3-50CA-348C55DCB832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IN" dirty="0"/>
              <a:t>Entitlement theory</a:t>
            </a:r>
          </a:p>
          <a:p>
            <a:r>
              <a:rPr lang="en-IN" dirty="0"/>
              <a:t>No redistribution</a:t>
            </a:r>
          </a:p>
          <a:p>
            <a:r>
              <a:rPr lang="en-IN" dirty="0"/>
              <a:t>Focus on liberty</a:t>
            </a:r>
          </a:p>
          <a:p>
            <a:r>
              <a:rPr lang="en-IN" dirty="0"/>
              <a:t>Protect property rights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04BDAD5-E3D8-1527-8596-BF0E3F4687F3}"/>
              </a:ext>
            </a:extLst>
          </p:cNvPr>
          <p:cNvSpPr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r>
              <a:rPr lang="en-US" dirty="0"/>
              <a:t>Rawls</a:t>
            </a:r>
            <a:endParaRPr lang="en-IN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FAE964F9-1D6F-C1E2-69B1-05E565C5480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/>
              <a:t>Nozick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11230901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Aniruddha\Desktop\Thank You.jpg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9600" y="685801"/>
            <a:ext cx="7924800" cy="5651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B07000-BEE4-5B6D-4D3F-B514CCCAB137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57200" y="609600"/>
            <a:ext cx="7924800" cy="5864352"/>
          </a:xfrm>
        </p:spPr>
        <p:txBody>
          <a:bodyPr/>
          <a:lstStyle/>
          <a:p>
            <a:r>
              <a:rPr lang="en-IN" b="1" dirty="0"/>
              <a:t>Unit-III: Rights and Obligation </a:t>
            </a:r>
            <a:endParaRPr lang="en-IN" dirty="0"/>
          </a:p>
          <a:p>
            <a:pPr lvl="1"/>
            <a:r>
              <a:rPr lang="en-US" dirty="0"/>
              <a:t>The Universality of Rights and Differentiated Rights </a:t>
            </a:r>
          </a:p>
          <a:p>
            <a:pPr lvl="1"/>
            <a:r>
              <a:rPr lang="en-US" dirty="0"/>
              <a:t>Rights, Obligation and Civil Disobedience </a:t>
            </a:r>
          </a:p>
          <a:p>
            <a:pPr lvl="1"/>
            <a:r>
              <a:rPr lang="en-US" dirty="0"/>
              <a:t>Theories of Political Obligation: Conservatism, Consent Theory, Anarchism </a:t>
            </a:r>
          </a:p>
          <a:p>
            <a:endParaRPr lang="en-IN" dirty="0"/>
          </a:p>
          <a:p>
            <a:r>
              <a:rPr lang="en-IN" b="1" dirty="0"/>
              <a:t>Unit-IV: Major Debates </a:t>
            </a:r>
            <a:endParaRPr lang="en-IN" dirty="0"/>
          </a:p>
          <a:p>
            <a:pPr lvl="1"/>
            <a:r>
              <a:rPr lang="en-US" dirty="0"/>
              <a:t>Whatever happens to nation-state? </a:t>
            </a:r>
            <a:r>
              <a:rPr lang="en-US" i="1" dirty="0"/>
              <a:t>Sovereignty under Globalization</a:t>
            </a:r>
            <a:r>
              <a:rPr lang="en-US" dirty="0"/>
              <a:t>. </a:t>
            </a:r>
          </a:p>
          <a:p>
            <a:pPr lvl="1"/>
            <a:r>
              <a:rPr lang="en-US" dirty="0"/>
              <a:t>How do we accommodate diversity in plural society? </a:t>
            </a:r>
            <a:r>
              <a:rPr lang="en-US" i="1" dirty="0"/>
              <a:t>Diversity and Multiculturalism</a:t>
            </a:r>
            <a:r>
              <a:rPr lang="en-US" dirty="0"/>
              <a:t>. </a:t>
            </a:r>
          </a:p>
          <a:p>
            <a:pPr lvl="1"/>
            <a:r>
              <a:rPr lang="en-US" dirty="0"/>
              <a:t>How do we deal with the </a:t>
            </a:r>
            <a:r>
              <a:rPr lang="en-US" i="1" dirty="0"/>
              <a:t>climate changes</a:t>
            </a:r>
            <a:r>
              <a:rPr lang="en-US" dirty="0"/>
              <a:t>? </a:t>
            </a:r>
            <a:r>
              <a:rPr lang="en-US" i="1" dirty="0"/>
              <a:t>Ecological Rights </a:t>
            </a:r>
            <a:r>
              <a:rPr lang="en-US" dirty="0"/>
              <a:t>as human rights 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8009962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76400"/>
            <a:ext cx="8229600" cy="4876800"/>
          </a:xfrm>
        </p:spPr>
        <p:txBody>
          <a:bodyPr>
            <a:normAutofit/>
          </a:bodyPr>
          <a:lstStyle/>
          <a:p>
            <a:r>
              <a:rPr lang="en-IN" b="1" dirty="0"/>
              <a:t>Unit-II: Justice </a:t>
            </a:r>
            <a:endParaRPr lang="en-IN" dirty="0"/>
          </a:p>
          <a:p>
            <a:pPr lvl="1"/>
            <a:r>
              <a:rPr lang="en-IN" dirty="0"/>
              <a:t>Distributive Justice: John Rawls </a:t>
            </a:r>
          </a:p>
          <a:p>
            <a:pPr lvl="1"/>
            <a:r>
              <a:rPr lang="en-US" dirty="0"/>
              <a:t>Libertarian theories of Justice: F. A. Hayek </a:t>
            </a:r>
          </a:p>
          <a:p>
            <a:pPr lvl="1"/>
            <a:r>
              <a:rPr lang="en-IN" dirty="0"/>
              <a:t>Global Justice </a:t>
            </a:r>
          </a:p>
          <a:p>
            <a:endParaRPr lang="en-US" dirty="0">
              <a:latin typeface="Angsana New" pitchFamily="18" charset="-34"/>
              <a:cs typeface="Angsana New" pitchFamily="18" charset="-34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F402C8-0C0C-36EB-9434-FACC44BEF8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209800"/>
            <a:ext cx="7467600" cy="1143000"/>
          </a:xfrm>
        </p:spPr>
        <p:txBody>
          <a:bodyPr/>
          <a:lstStyle/>
          <a:p>
            <a:pPr algn="ctr"/>
            <a:r>
              <a:rPr lang="en-IN" b="1" dirty="0">
                <a:solidFill>
                  <a:schemeClr val="tx1"/>
                </a:solidFill>
              </a:rPr>
              <a:t>Distributive Justice: John Rawls </a:t>
            </a:r>
            <a:br>
              <a:rPr lang="en-IN" dirty="0"/>
            </a:b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7647198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54BC87-3C84-0A1D-5814-E3E82304C9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2975297C-C80F-5566-AB9F-F7155462A139}"/>
              </a:ext>
            </a:extLst>
          </p:cNvPr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0"/>
            <a:ext cx="2819400" cy="42516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>
            <a:extLst>
              <a:ext uri="{FF2B5EF4-FFF2-40B4-BE49-F238E27FC236}">
                <a16:creationId xmlns:a16="http://schemas.microsoft.com/office/drawing/2014/main" id="{C0EB282F-0F7E-BF1C-D5A2-D2A4D5E641E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38751" y="12865"/>
            <a:ext cx="2971800" cy="4457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>
            <a:extLst>
              <a:ext uri="{FF2B5EF4-FFF2-40B4-BE49-F238E27FC236}">
                <a16:creationId xmlns:a16="http://schemas.microsoft.com/office/drawing/2014/main" id="{AF45A460-D6BD-8D9D-B0AA-9FC339917E7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95600" y="2872753"/>
            <a:ext cx="2843151" cy="33070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579850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705F6B-2513-48E3-A8BC-BEED7CCF20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92162"/>
          </a:xfrm>
        </p:spPr>
        <p:txBody>
          <a:bodyPr/>
          <a:lstStyle/>
          <a:p>
            <a:pPr algn="ctr"/>
            <a:r>
              <a:rPr lang="en-IN" dirty="0"/>
              <a:t>What is Distributive Justice?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B65A60-91C9-B84E-5574-ACD2DBB2A8CF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57200" y="1295400"/>
            <a:ext cx="7924800" cy="5178552"/>
          </a:xfrm>
        </p:spPr>
        <p:txBody>
          <a:bodyPr>
            <a:normAutofit fontScale="92500" lnSpcReduction="10000"/>
          </a:bodyPr>
          <a:lstStyle/>
          <a:p>
            <a:r>
              <a:rPr lang="en-IN" dirty="0"/>
              <a:t>Meaning</a:t>
            </a:r>
          </a:p>
          <a:p>
            <a:r>
              <a:rPr lang="en-IN" dirty="0"/>
              <a:t>Distributive justice concerns:</a:t>
            </a:r>
          </a:p>
          <a:p>
            <a:pPr lvl="1"/>
            <a:r>
              <a:rPr lang="en-US" dirty="0"/>
              <a:t>How benefits and burdens of society should be distributed</a:t>
            </a:r>
          </a:p>
          <a:p>
            <a:pPr lvl="1"/>
            <a:r>
              <a:rPr lang="en-IN" dirty="0"/>
              <a:t>Distribution of:</a:t>
            </a:r>
          </a:p>
          <a:p>
            <a:pPr lvl="2"/>
            <a:r>
              <a:rPr lang="en-IN" dirty="0"/>
              <a:t>Income</a:t>
            </a:r>
          </a:p>
          <a:p>
            <a:pPr lvl="2"/>
            <a:r>
              <a:rPr lang="en-IN" dirty="0"/>
              <a:t>Wealth</a:t>
            </a:r>
          </a:p>
          <a:p>
            <a:pPr lvl="2"/>
            <a:r>
              <a:rPr lang="en-IN" dirty="0"/>
              <a:t>Opportunities</a:t>
            </a:r>
          </a:p>
          <a:p>
            <a:pPr lvl="2"/>
            <a:r>
              <a:rPr lang="en-IN" dirty="0"/>
              <a:t>Rights</a:t>
            </a:r>
          </a:p>
          <a:p>
            <a:pPr lvl="2"/>
            <a:r>
              <a:rPr lang="en-IN" dirty="0"/>
              <a:t>Offices</a:t>
            </a:r>
          </a:p>
          <a:p>
            <a:r>
              <a:rPr lang="en-IN" dirty="0"/>
              <a:t>Core Question:</a:t>
            </a:r>
          </a:p>
          <a:p>
            <a:pPr lvl="1"/>
            <a:r>
              <a:rPr lang="en-US" dirty="0"/>
              <a:t>👉 Who should get what, and why?</a:t>
            </a:r>
          </a:p>
          <a:p>
            <a:r>
              <a:rPr lang="en-IN" dirty="0"/>
              <a:t>Philosophical Background:</a:t>
            </a:r>
          </a:p>
          <a:p>
            <a:pPr lvl="1"/>
            <a:r>
              <a:rPr lang="en-IN" dirty="0"/>
              <a:t>Aristotle – Proportionate equality</a:t>
            </a:r>
          </a:p>
          <a:p>
            <a:pPr lvl="1"/>
            <a:r>
              <a:rPr lang="en-US" dirty="0"/>
              <a:t>Karl Marx – From each according to ability…</a:t>
            </a:r>
          </a:p>
          <a:p>
            <a:pPr lvl="1"/>
            <a:r>
              <a:rPr lang="en-IN" dirty="0"/>
              <a:t>Robert Nozick – Entitlement theory</a:t>
            </a:r>
          </a:p>
        </p:txBody>
      </p:sp>
    </p:spTree>
    <p:extLst>
      <p:ext uri="{BB962C8B-B14F-4D97-AF65-F5344CB8AC3E}">
        <p14:creationId xmlns:p14="http://schemas.microsoft.com/office/powerpoint/2010/main" val="2325023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959EF6-A0E9-A77E-FC1A-738410640A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639762"/>
          </a:xfrm>
        </p:spPr>
        <p:txBody>
          <a:bodyPr/>
          <a:lstStyle/>
          <a:p>
            <a:r>
              <a:rPr lang="en-IN" dirty="0"/>
              <a:t>Historical Context of Rawls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A60C4F-E94D-0F06-77B6-06C0AF9FFB90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7467600" cy="5254752"/>
          </a:xfrm>
        </p:spPr>
        <p:txBody>
          <a:bodyPr/>
          <a:lstStyle/>
          <a:p>
            <a:r>
              <a:rPr lang="en-IN" dirty="0"/>
              <a:t>20th Century Context</a:t>
            </a:r>
          </a:p>
          <a:p>
            <a:pPr lvl="1"/>
            <a:r>
              <a:rPr lang="en-IN" dirty="0"/>
              <a:t>World War II</a:t>
            </a:r>
          </a:p>
          <a:p>
            <a:pPr lvl="1"/>
            <a:r>
              <a:rPr lang="en-IN" dirty="0"/>
              <a:t>Rise of Welfare State</a:t>
            </a:r>
          </a:p>
          <a:p>
            <a:pPr lvl="1"/>
            <a:r>
              <a:rPr lang="en-US" dirty="0"/>
              <a:t>Cold War: Capitalism vs Socialism</a:t>
            </a:r>
          </a:p>
          <a:p>
            <a:pPr lvl="1"/>
            <a:r>
              <a:rPr lang="en-IN" dirty="0"/>
              <a:t>Civil Rights Movement (USA)</a:t>
            </a:r>
          </a:p>
          <a:p>
            <a:endParaRPr lang="en-IN" dirty="0"/>
          </a:p>
          <a:p>
            <a:r>
              <a:rPr lang="en-IN" dirty="0"/>
              <a:t>Major Work:</a:t>
            </a:r>
          </a:p>
          <a:p>
            <a:pPr lvl="1"/>
            <a:r>
              <a:rPr lang="en-US" dirty="0"/>
              <a:t>📘 </a:t>
            </a:r>
            <a:r>
              <a:rPr lang="en-US" i="1" dirty="0"/>
              <a:t>A Theory of Justice</a:t>
            </a:r>
            <a:r>
              <a:rPr lang="en-US" dirty="0"/>
              <a:t> (1971)</a:t>
            </a:r>
          </a:p>
          <a:p>
            <a:endParaRPr lang="en-IN" dirty="0"/>
          </a:p>
          <a:p>
            <a:r>
              <a:rPr lang="en-IN" dirty="0"/>
              <a:t>Rawls tried to:</a:t>
            </a:r>
          </a:p>
          <a:p>
            <a:pPr lvl="1"/>
            <a:r>
              <a:rPr lang="en-IN" dirty="0"/>
              <a:t>Reconcile liberty and equality</a:t>
            </a:r>
          </a:p>
          <a:p>
            <a:pPr lvl="1"/>
            <a:r>
              <a:rPr lang="en-US" dirty="0"/>
              <a:t>Offer an alternative to utilitarianism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57958344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1DB4F6-5BF9-5921-BAAF-9F282BF59E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15962"/>
          </a:xfrm>
        </p:spPr>
        <p:txBody>
          <a:bodyPr/>
          <a:lstStyle/>
          <a:p>
            <a:r>
              <a:rPr lang="en-IN" dirty="0"/>
              <a:t>Rawls Against Utilitarianism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CEC6DB-7580-E782-1981-F930F7684196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57200" y="1371600"/>
            <a:ext cx="7467600" cy="5102352"/>
          </a:xfrm>
        </p:spPr>
        <p:txBody>
          <a:bodyPr/>
          <a:lstStyle/>
          <a:p>
            <a:r>
              <a:rPr lang="en-IN" dirty="0"/>
              <a:t>Utilitarianism:</a:t>
            </a:r>
          </a:p>
          <a:p>
            <a:pPr lvl="1"/>
            <a:r>
              <a:rPr lang="en-IN" dirty="0"/>
              <a:t>Jeremy Bentham</a:t>
            </a:r>
          </a:p>
          <a:p>
            <a:pPr lvl="1"/>
            <a:r>
              <a:rPr lang="en-IN" dirty="0"/>
              <a:t>John Stuart Mill</a:t>
            </a:r>
          </a:p>
          <a:p>
            <a:pPr lvl="1"/>
            <a:r>
              <a:rPr lang="en-US" dirty="0"/>
              <a:t>"Greatest happiness of the greatest number“</a:t>
            </a:r>
          </a:p>
          <a:p>
            <a:r>
              <a:rPr lang="en-IN" dirty="0"/>
              <a:t>Rawls’ Criticism:</a:t>
            </a:r>
          </a:p>
          <a:p>
            <a:pPr lvl="1"/>
            <a:r>
              <a:rPr lang="en-IN" dirty="0"/>
              <a:t>Sacrifices minority rights</a:t>
            </a:r>
          </a:p>
          <a:p>
            <a:pPr lvl="1"/>
            <a:r>
              <a:rPr lang="en-US" dirty="0"/>
              <a:t>Allows inequality if majority benefits</a:t>
            </a:r>
          </a:p>
          <a:p>
            <a:pPr lvl="1"/>
            <a:r>
              <a:rPr lang="en-IN" dirty="0"/>
              <a:t>Ignores fairness</a:t>
            </a:r>
          </a:p>
          <a:p>
            <a:pPr lvl="1"/>
            <a:endParaRPr lang="en-IN" dirty="0"/>
          </a:p>
          <a:p>
            <a:r>
              <a:rPr lang="en-US" dirty="0"/>
              <a:t>💡 Rawls says: Justice must protect the least advantaged.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414788782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8916</TotalTime>
  <Words>783</Words>
  <Application>Microsoft Office PowerPoint</Application>
  <PresentationFormat>On-screen Show (4:3)</PresentationFormat>
  <Paragraphs>210</Paragraphs>
  <Slides>24</Slides>
  <Notes>0</Notes>
  <HiddenSlides>0</HiddenSlides>
  <MMClips>1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31" baseType="lpstr">
      <vt:lpstr>Andalus</vt:lpstr>
      <vt:lpstr>Angsana New</vt:lpstr>
      <vt:lpstr>Calibri</vt:lpstr>
      <vt:lpstr>Century Schoolbook</vt:lpstr>
      <vt:lpstr>Wingdings</vt:lpstr>
      <vt:lpstr>Wingdings 2</vt:lpstr>
      <vt:lpstr>Oriel</vt:lpstr>
      <vt:lpstr>  POL040204: Political Theory: Concepts and Debates  </vt:lpstr>
      <vt:lpstr>PowerPoint Presentation</vt:lpstr>
      <vt:lpstr>PowerPoint Presentation</vt:lpstr>
      <vt:lpstr>PowerPoint Presentation</vt:lpstr>
      <vt:lpstr>Distributive Justice: John Rawls  </vt:lpstr>
      <vt:lpstr>PowerPoint Presentation</vt:lpstr>
      <vt:lpstr>What is Distributive Justice?</vt:lpstr>
      <vt:lpstr>Historical Context of Rawls</vt:lpstr>
      <vt:lpstr>Rawls Against Utilitarianism</vt:lpstr>
      <vt:lpstr>Justice as Fairness</vt:lpstr>
      <vt:lpstr>The Original Position</vt:lpstr>
      <vt:lpstr>Veil of Ignorance</vt:lpstr>
      <vt:lpstr>PowerPoint Presentation</vt:lpstr>
      <vt:lpstr>Why Veil of Ignorance?</vt:lpstr>
      <vt:lpstr>Two Principles of Justice</vt:lpstr>
      <vt:lpstr>First Principle – Equal Liberty</vt:lpstr>
      <vt:lpstr>Second Principle Explained</vt:lpstr>
      <vt:lpstr>The Difference Principle (Deep Understanding)</vt:lpstr>
      <vt:lpstr>Rawls and Indian Context</vt:lpstr>
      <vt:lpstr>PowerPoint Presentation</vt:lpstr>
      <vt:lpstr>Criticism of Rawls</vt:lpstr>
      <vt:lpstr>Video</vt:lpstr>
      <vt:lpstr>Rawls vs Nozick (Comparison Table)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POL HC 4036  Global Politics</dc:title>
  <dc:creator>Aniruddha</dc:creator>
  <cp:lastModifiedBy>Aniruddha Kumar Baro</cp:lastModifiedBy>
  <cp:revision>174</cp:revision>
  <dcterms:created xsi:type="dcterms:W3CDTF">2006-08-16T00:00:00Z</dcterms:created>
  <dcterms:modified xsi:type="dcterms:W3CDTF">2026-03-17T10:32:14Z</dcterms:modified>
</cp:coreProperties>
</file>