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sldIdLst>
    <p:sldId id="257" r:id="rId2"/>
    <p:sldId id="301" r:id="rId3"/>
    <p:sldId id="367" r:id="rId4"/>
    <p:sldId id="368" r:id="rId5"/>
    <p:sldId id="369" r:id="rId6"/>
    <p:sldId id="370" r:id="rId7"/>
    <p:sldId id="371" r:id="rId8"/>
    <p:sldId id="372" r:id="rId9"/>
    <p:sldId id="373" r:id="rId10"/>
    <p:sldId id="374" r:id="rId11"/>
    <p:sldId id="375" r:id="rId12"/>
    <p:sldId id="376" r:id="rId13"/>
    <p:sldId id="377" r:id="rId14"/>
    <p:sldId id="378" r:id="rId15"/>
    <p:sldId id="379" r:id="rId16"/>
    <p:sldId id="380" r:id="rId17"/>
    <p:sldId id="381" r:id="rId18"/>
    <p:sldId id="382" r:id="rId19"/>
    <p:sldId id="383" r:id="rId20"/>
    <p:sldId id="384" r:id="rId21"/>
    <p:sldId id="385" r:id="rId22"/>
    <p:sldId id="386" r:id="rId23"/>
    <p:sldId id="293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>
      <p:cViewPr varScale="1">
        <p:scale>
          <a:sx n="55" d="100"/>
          <a:sy n="55" d="100"/>
        </p:scale>
        <p:origin x="52" y="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68D731-D9A9-4D7A-9875-4986BDC9C841}" type="datetimeFigureOut">
              <a:rPr lang="en-IN" smtClean="0"/>
              <a:t>17-03-2026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CFC030-5568-4A47-AA13-AF0CF0212DF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269350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90600"/>
            <a:ext cx="7772400" cy="1600200"/>
          </a:xfrm>
        </p:spPr>
        <p:txBody>
          <a:bodyPr>
            <a:normAutofit/>
          </a:bodyPr>
          <a:lstStyle/>
          <a:p>
            <a:pPr algn="ctr"/>
            <a:br>
              <a:rPr lang="en-IN" b="0" dirty="0"/>
            </a:br>
            <a:r>
              <a:rPr lang="en-US" b="0" dirty="0"/>
              <a:t> </a:t>
            </a:r>
            <a:r>
              <a:rPr lang="en-US" dirty="0"/>
              <a:t>POL040204: Political Theory: Concepts and Debates </a:t>
            </a:r>
            <a:r>
              <a:rPr lang="en-US" b="0" dirty="0"/>
              <a:t>	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048000"/>
            <a:ext cx="6400800" cy="2667000"/>
          </a:xfrm>
        </p:spPr>
        <p:txBody>
          <a:bodyPr>
            <a:noAutofit/>
          </a:bodyPr>
          <a:lstStyle/>
          <a:p>
            <a:endParaRPr lang="en-US" dirty="0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  <a:p>
            <a:endParaRPr lang="en-US" dirty="0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  <a:p>
            <a:endParaRPr lang="en-US" dirty="0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  <a:p>
            <a:endParaRPr lang="en-US" dirty="0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  <a:p>
            <a:pPr algn="ctr"/>
            <a:r>
              <a:rPr lang="en-US" dirty="0" err="1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Aniruddha</a:t>
            </a:r>
            <a:r>
              <a:rPr lang="en-US" dirty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 Kumar </a:t>
            </a:r>
            <a:r>
              <a:rPr lang="en-US" dirty="0" err="1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Baro</a:t>
            </a:r>
            <a:endParaRPr lang="en-US" dirty="0"/>
          </a:p>
        </p:txBody>
      </p:sp>
      <p:pic>
        <p:nvPicPr>
          <p:cNvPr id="5" name="Picture 4" descr="C:\Users\Aniruddha\Desktop\download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62400" y="3026229"/>
            <a:ext cx="1499634" cy="1454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B75D34-F616-A88A-C7B7-0DFFA8BDA6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Importance of Obligations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2DB74E-9F4D-42E8-1216-733F748B530E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Obligations help in:</a:t>
            </a:r>
          </a:p>
          <a:p>
            <a:pPr lvl="1"/>
            <a:r>
              <a:rPr lang="en-US" dirty="0"/>
              <a:t>Maintaining law and order</a:t>
            </a:r>
          </a:p>
          <a:p>
            <a:pPr lvl="1"/>
            <a:r>
              <a:rPr lang="en-US" dirty="0"/>
              <a:t>Social responsibility</a:t>
            </a:r>
          </a:p>
          <a:p>
            <a:pPr lvl="1"/>
            <a:r>
              <a:rPr lang="en-US" dirty="0"/>
              <a:t>Respect for rights of others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4666177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11C0F1-BCE9-3447-21D0-95C50B7EED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Meaning of Civil Disobedience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734038-AC1E-7D7D-7ACC-B34DFA5AF731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Civil disobedience is:</a:t>
            </a:r>
          </a:p>
          <a:p>
            <a:r>
              <a:rPr lang="en-US" dirty="0"/>
              <a:t>👉 </a:t>
            </a:r>
            <a:r>
              <a:rPr lang="en-US" b="1" dirty="0"/>
              <a:t>Peaceful and deliberate violation of laws to protest injustice</a:t>
            </a:r>
            <a:endParaRPr lang="en-US" dirty="0"/>
          </a:p>
          <a:p>
            <a:endParaRPr lang="en-IN" dirty="0"/>
          </a:p>
          <a:p>
            <a:r>
              <a:rPr lang="en-US" b="1" dirty="0"/>
              <a:t>Definitions</a:t>
            </a:r>
          </a:p>
          <a:p>
            <a:r>
              <a:rPr lang="en-US" dirty="0"/>
              <a:t>Henry David Thoreau</a:t>
            </a:r>
          </a:p>
          <a:p>
            <a:pPr lvl="1"/>
            <a:r>
              <a:rPr lang="en-US" dirty="0"/>
              <a:t>Refused to pay taxes opposing unjust state actions</a:t>
            </a:r>
          </a:p>
          <a:p>
            <a:r>
              <a:rPr lang="en-US" dirty="0"/>
              <a:t>Civil disobedience = moral resistance to unjust laws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7276668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8D11BD-BCDB-CF47-40B2-B2416419C00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533400"/>
            <a:ext cx="7467600" cy="5940552"/>
          </a:xfrm>
        </p:spPr>
        <p:txBody>
          <a:bodyPr/>
          <a:lstStyle/>
          <a:p>
            <a:r>
              <a:rPr lang="en-US" b="1" dirty="0"/>
              <a:t>Key Features</a:t>
            </a:r>
          </a:p>
          <a:p>
            <a:pPr lvl="1"/>
            <a:r>
              <a:rPr lang="en-US" dirty="0"/>
              <a:t>Non-violent</a:t>
            </a:r>
          </a:p>
          <a:p>
            <a:pPr lvl="1"/>
            <a:r>
              <a:rPr lang="en-US" dirty="0"/>
              <a:t>Public act</a:t>
            </a:r>
          </a:p>
          <a:p>
            <a:pPr lvl="1"/>
            <a:r>
              <a:rPr lang="en-US" dirty="0"/>
              <a:t>Moral justification</a:t>
            </a:r>
          </a:p>
          <a:p>
            <a:pPr lvl="1"/>
            <a:r>
              <a:rPr lang="en-US" dirty="0"/>
              <a:t>Against unjust laws</a:t>
            </a:r>
          </a:p>
          <a:p>
            <a:pPr lvl="1"/>
            <a:r>
              <a:rPr lang="en-US" dirty="0"/>
              <a:t>Willingness to accept punishment</a:t>
            </a:r>
          </a:p>
          <a:p>
            <a:endParaRPr lang="en-IN" dirty="0"/>
          </a:p>
          <a:p>
            <a:r>
              <a:rPr lang="en-US" b="1" dirty="0"/>
              <a:t>Historical Background</a:t>
            </a:r>
          </a:p>
          <a:p>
            <a:r>
              <a:rPr lang="en-US" dirty="0"/>
              <a:t>Important movements:</a:t>
            </a:r>
          </a:p>
          <a:p>
            <a:pPr lvl="1"/>
            <a:r>
              <a:rPr lang="en-US" dirty="0"/>
              <a:t>American resistance movements</a:t>
            </a:r>
          </a:p>
          <a:p>
            <a:pPr lvl="1"/>
            <a:r>
              <a:rPr lang="en-US" dirty="0"/>
              <a:t>Anti-colonial struggles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2746479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9A1C63-2B3A-7996-7988-4719CD89C49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533400"/>
            <a:ext cx="7467600" cy="5940552"/>
          </a:xfrm>
        </p:spPr>
        <p:txBody>
          <a:bodyPr/>
          <a:lstStyle/>
          <a:p>
            <a:r>
              <a:rPr lang="en-US" b="1" dirty="0"/>
              <a:t>Civil Disobedience in India</a:t>
            </a:r>
          </a:p>
          <a:p>
            <a:r>
              <a:rPr lang="en-US" dirty="0"/>
              <a:t>Led by</a:t>
            </a:r>
            <a:br>
              <a:rPr lang="en-US" dirty="0"/>
            </a:br>
            <a:r>
              <a:rPr lang="en-US" dirty="0"/>
              <a:t>Mahatma Gandhi</a:t>
            </a:r>
          </a:p>
          <a:p>
            <a:pPr lvl="1"/>
            <a:r>
              <a:rPr lang="en-US" dirty="0"/>
              <a:t>Salt March (1930)</a:t>
            </a:r>
          </a:p>
          <a:p>
            <a:pPr lvl="1"/>
            <a:r>
              <a:rPr lang="en-US" dirty="0"/>
              <a:t>Non-cooperation movement</a:t>
            </a:r>
          </a:p>
          <a:p>
            <a:endParaRPr lang="en-IN" b="1" dirty="0"/>
          </a:p>
          <a:p>
            <a:r>
              <a:rPr lang="en-IN" b="1" dirty="0"/>
              <a:t>Gandhi’s Philosophy</a:t>
            </a:r>
          </a:p>
          <a:p>
            <a:r>
              <a:rPr lang="en-IN" dirty="0"/>
              <a:t>Gandhi’s concept:</a:t>
            </a:r>
          </a:p>
          <a:p>
            <a:pPr lvl="1"/>
            <a:r>
              <a:rPr lang="en-IN" dirty="0"/>
              <a:t>👉 </a:t>
            </a:r>
            <a:r>
              <a:rPr lang="en-IN" b="1" dirty="0"/>
              <a:t>Satyagraha (truth-force)</a:t>
            </a:r>
            <a:endParaRPr lang="en-IN" dirty="0"/>
          </a:p>
          <a:p>
            <a:r>
              <a:rPr lang="en-IN" dirty="0"/>
              <a:t>Principles:</a:t>
            </a:r>
          </a:p>
          <a:p>
            <a:pPr lvl="1"/>
            <a:r>
              <a:rPr lang="en-IN" dirty="0"/>
              <a:t>Non-violence (Ahimsa)</a:t>
            </a:r>
          </a:p>
          <a:p>
            <a:pPr lvl="1"/>
            <a:r>
              <a:rPr lang="en-IN" dirty="0"/>
              <a:t>Truth</a:t>
            </a:r>
          </a:p>
          <a:p>
            <a:pPr lvl="1"/>
            <a:r>
              <a:rPr lang="en-IN" dirty="0"/>
              <a:t>Moral courage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5493098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B3E8BF-299F-FAF6-33E5-4FC69BFD07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dirty="0"/>
              <a:t>Civil Disobedience vs Non-Cooperation</a:t>
            </a:r>
          </a:p>
        </p:txBody>
      </p:sp>
      <p:graphicFrame>
        <p:nvGraphicFramePr>
          <p:cNvPr id="12" name="Content Placeholder 11">
            <a:extLst>
              <a:ext uri="{FF2B5EF4-FFF2-40B4-BE49-F238E27FC236}">
                <a16:creationId xmlns:a16="http://schemas.microsoft.com/office/drawing/2014/main" id="{4B2F29BA-191C-A6A3-F245-C42F2CFF8CC8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158353410"/>
              </p:ext>
            </p:extLst>
          </p:nvPr>
        </p:nvGraphicFramePr>
        <p:xfrm>
          <a:off x="457200" y="1828800"/>
          <a:ext cx="7467600" cy="2756853"/>
        </p:xfrm>
        <a:graphic>
          <a:graphicData uri="http://schemas.openxmlformats.org/drawingml/2006/table">
            <a:tbl>
              <a:tblPr/>
              <a:tblGrid>
                <a:gridCol w="3733800">
                  <a:extLst>
                    <a:ext uri="{9D8B030D-6E8A-4147-A177-3AD203B41FA5}">
                      <a16:colId xmlns:a16="http://schemas.microsoft.com/office/drawing/2014/main" val="1968728368"/>
                    </a:ext>
                  </a:extLst>
                </a:gridCol>
                <a:gridCol w="3733800">
                  <a:extLst>
                    <a:ext uri="{9D8B030D-6E8A-4147-A177-3AD203B41FA5}">
                      <a16:colId xmlns:a16="http://schemas.microsoft.com/office/drawing/2014/main" val="1997637251"/>
                    </a:ext>
                  </a:extLst>
                </a:gridCol>
              </a:tblGrid>
              <a:tr h="91895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b="1" dirty="0"/>
                        <a:t>Civil Disobedience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b="1" dirty="0"/>
                        <a:t>Non-Cooperation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06315340"/>
                  </a:ext>
                </a:extLst>
              </a:tr>
              <a:tr h="91895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/>
                        <a:t>Break unjust laws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/>
                        <a:t>Refuse to cooperate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332080"/>
                  </a:ext>
                </a:extLst>
              </a:tr>
              <a:tr h="91895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/>
                        <a:t>Direct action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dirty="0"/>
                        <a:t>Passive resistance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531533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565310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3AE0F3-302E-6CFC-0F93-EC358C7FEFC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533400"/>
            <a:ext cx="7467600" cy="5940552"/>
          </a:xfrm>
        </p:spPr>
        <p:txBody>
          <a:bodyPr/>
          <a:lstStyle/>
          <a:p>
            <a:r>
              <a:rPr lang="en-US" b="1" dirty="0"/>
              <a:t>Justification of Civil Disobedience</a:t>
            </a:r>
          </a:p>
          <a:p>
            <a:r>
              <a:rPr lang="en-US" dirty="0"/>
              <a:t>It is justified when:</a:t>
            </a:r>
          </a:p>
          <a:p>
            <a:pPr lvl="1"/>
            <a:r>
              <a:rPr lang="en-US" dirty="0"/>
              <a:t>Laws are unjust</a:t>
            </a:r>
          </a:p>
          <a:p>
            <a:pPr lvl="1"/>
            <a:r>
              <a:rPr lang="en-US" dirty="0"/>
              <a:t>Rights are violated</a:t>
            </a:r>
          </a:p>
          <a:p>
            <a:pPr lvl="1"/>
            <a:r>
              <a:rPr lang="en-US" dirty="0"/>
              <a:t>Democracy fails</a:t>
            </a:r>
          </a:p>
          <a:p>
            <a:endParaRPr lang="en-US" b="1" dirty="0"/>
          </a:p>
          <a:p>
            <a:endParaRPr lang="en-US" b="1" dirty="0"/>
          </a:p>
          <a:p>
            <a:r>
              <a:rPr lang="en-US" b="1" dirty="0"/>
              <a:t>Thinkers on Civil Disobedience</a:t>
            </a:r>
          </a:p>
          <a:p>
            <a:pPr lvl="1"/>
            <a:r>
              <a:rPr lang="en-US" dirty="0"/>
              <a:t>Thoreau – Moral duty to resist unjust state</a:t>
            </a:r>
          </a:p>
          <a:p>
            <a:pPr lvl="1"/>
            <a:r>
              <a:rPr lang="en-US" dirty="0"/>
              <a:t>Gandhi – Non-violent resistance</a:t>
            </a:r>
          </a:p>
          <a:p>
            <a:pPr lvl="1"/>
            <a:r>
              <a:rPr lang="en-US" dirty="0"/>
              <a:t>Martin Luther King Jr. – Civil rights movement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5724072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E7AFF0-910D-2B76-6E12-43D46BDA2C1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762000"/>
            <a:ext cx="7467600" cy="5711952"/>
          </a:xfrm>
        </p:spPr>
        <p:txBody>
          <a:bodyPr/>
          <a:lstStyle/>
          <a:p>
            <a:r>
              <a:rPr lang="en-US" b="1" dirty="0"/>
              <a:t>Civil Disobedience in Democracy</a:t>
            </a:r>
          </a:p>
          <a:p>
            <a:r>
              <a:rPr lang="en-US" dirty="0"/>
              <a:t>Even in democracy:</a:t>
            </a:r>
          </a:p>
          <a:p>
            <a:pPr lvl="1"/>
            <a:r>
              <a:rPr lang="en-US" dirty="0"/>
              <a:t>Governments may pass unjust laws</a:t>
            </a:r>
          </a:p>
          <a:p>
            <a:pPr lvl="1"/>
            <a:r>
              <a:rPr lang="en-US" dirty="0"/>
              <a:t>Civil disobedience acts as a </a:t>
            </a:r>
            <a:r>
              <a:rPr lang="en-US" b="1" dirty="0"/>
              <a:t>corrective mechanism</a:t>
            </a:r>
            <a:endParaRPr lang="en-US" dirty="0"/>
          </a:p>
          <a:p>
            <a:endParaRPr lang="en-IN" dirty="0"/>
          </a:p>
          <a:p>
            <a:r>
              <a:rPr lang="en-US" b="1" dirty="0"/>
              <a:t>Legal vs Moral Duty</a:t>
            </a:r>
          </a:p>
          <a:p>
            <a:r>
              <a:rPr lang="en-US" dirty="0"/>
              <a:t>Conflict:</a:t>
            </a:r>
          </a:p>
          <a:p>
            <a:pPr lvl="1"/>
            <a:r>
              <a:rPr lang="en-US" dirty="0"/>
              <a:t>Legal duty → obey law</a:t>
            </a:r>
          </a:p>
          <a:p>
            <a:pPr lvl="1"/>
            <a:r>
              <a:rPr lang="en-US" dirty="0"/>
              <a:t>Moral duty → resist injustice</a:t>
            </a:r>
          </a:p>
          <a:p>
            <a:r>
              <a:rPr lang="en-US" dirty="0"/>
              <a:t>Civil disobedience resolves this conflict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6534782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BDC8F0-BCB3-9DEA-212A-23D7537A639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609600"/>
            <a:ext cx="7467600" cy="5864352"/>
          </a:xfrm>
        </p:spPr>
        <p:txBody>
          <a:bodyPr/>
          <a:lstStyle/>
          <a:p>
            <a:r>
              <a:rPr lang="en-US" b="1" dirty="0"/>
              <a:t>Role in Protecting Rights</a:t>
            </a:r>
          </a:p>
          <a:p>
            <a:r>
              <a:rPr lang="en-US" dirty="0"/>
              <a:t>Civil disobedience helps:</a:t>
            </a:r>
          </a:p>
          <a:p>
            <a:pPr lvl="1"/>
            <a:r>
              <a:rPr lang="en-US" dirty="0"/>
              <a:t>Protect fundamental rights</a:t>
            </a:r>
          </a:p>
          <a:p>
            <a:pPr lvl="1"/>
            <a:r>
              <a:rPr lang="en-US" dirty="0"/>
              <a:t>Challenge injustice</a:t>
            </a:r>
          </a:p>
          <a:p>
            <a:pPr lvl="1"/>
            <a:r>
              <a:rPr lang="en-US" dirty="0"/>
              <a:t>Promote equality</a:t>
            </a:r>
          </a:p>
          <a:p>
            <a:endParaRPr lang="en-US" b="1" dirty="0"/>
          </a:p>
          <a:p>
            <a:endParaRPr lang="en-US" b="1" dirty="0"/>
          </a:p>
          <a:p>
            <a:r>
              <a:rPr lang="en-US" b="1" dirty="0"/>
              <a:t>Risks of Civil Disobedience</a:t>
            </a:r>
          </a:p>
          <a:p>
            <a:pPr lvl="1"/>
            <a:r>
              <a:rPr lang="en-US" dirty="0"/>
              <a:t>Disorder</a:t>
            </a:r>
          </a:p>
          <a:p>
            <a:pPr lvl="1"/>
            <a:r>
              <a:rPr lang="en-US" dirty="0"/>
              <a:t>Misuse for personal gain</a:t>
            </a:r>
          </a:p>
          <a:p>
            <a:pPr lvl="1"/>
            <a:r>
              <a:rPr lang="en-US" dirty="0"/>
              <a:t>Threat to stability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0638143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191615-58EB-F48C-6D9A-A42CA166DB6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7467600" cy="5559552"/>
          </a:xfrm>
        </p:spPr>
        <p:txBody>
          <a:bodyPr/>
          <a:lstStyle/>
          <a:p>
            <a:r>
              <a:rPr lang="en-US" b="1" dirty="0"/>
              <a:t>Limits of Civil Disobedience</a:t>
            </a:r>
          </a:p>
          <a:p>
            <a:r>
              <a:rPr lang="en-US" dirty="0"/>
              <a:t>Should be:</a:t>
            </a:r>
          </a:p>
          <a:p>
            <a:pPr lvl="1"/>
            <a:r>
              <a:rPr lang="en-US" dirty="0"/>
              <a:t>Peaceful</a:t>
            </a:r>
          </a:p>
          <a:p>
            <a:pPr lvl="1"/>
            <a:r>
              <a:rPr lang="en-US" dirty="0"/>
              <a:t>Ethical</a:t>
            </a:r>
          </a:p>
          <a:p>
            <a:pPr lvl="1"/>
            <a:r>
              <a:rPr lang="en-US" dirty="0"/>
              <a:t>Used as last resort</a:t>
            </a:r>
          </a:p>
          <a:p>
            <a:endParaRPr lang="en-IN" dirty="0"/>
          </a:p>
          <a:p>
            <a:endParaRPr lang="en-IN" dirty="0"/>
          </a:p>
          <a:p>
            <a:r>
              <a:rPr lang="en-US" b="1" dirty="0"/>
              <a:t>Contemporary Examples</a:t>
            </a:r>
          </a:p>
          <a:p>
            <a:pPr lvl="1"/>
            <a:r>
              <a:rPr lang="en-US" dirty="0"/>
              <a:t>Environmental movements</a:t>
            </a:r>
          </a:p>
          <a:p>
            <a:pPr lvl="1"/>
            <a:r>
              <a:rPr lang="en-US" dirty="0"/>
              <a:t>Anti-corruption protests</a:t>
            </a:r>
          </a:p>
          <a:p>
            <a:pPr lvl="1"/>
            <a:r>
              <a:rPr lang="en-US" dirty="0"/>
              <a:t>Human rights activism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4564432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B08FB-C84E-C03E-FC4D-A0E950F5BD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Rights vs Civil Disobedience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54B4E8D5-1D73-AF11-28A8-6FE502D2DEB0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209101826"/>
              </p:ext>
            </p:extLst>
          </p:nvPr>
        </p:nvGraphicFramePr>
        <p:xfrm>
          <a:off x="457200" y="2057400"/>
          <a:ext cx="7467600" cy="2528253"/>
        </p:xfrm>
        <a:graphic>
          <a:graphicData uri="http://schemas.openxmlformats.org/drawingml/2006/table">
            <a:tbl>
              <a:tblPr/>
              <a:tblGrid>
                <a:gridCol w="3733800">
                  <a:extLst>
                    <a:ext uri="{9D8B030D-6E8A-4147-A177-3AD203B41FA5}">
                      <a16:colId xmlns:a16="http://schemas.microsoft.com/office/drawing/2014/main" val="1538277830"/>
                    </a:ext>
                  </a:extLst>
                </a:gridCol>
                <a:gridCol w="3733800">
                  <a:extLst>
                    <a:ext uri="{9D8B030D-6E8A-4147-A177-3AD203B41FA5}">
                      <a16:colId xmlns:a16="http://schemas.microsoft.com/office/drawing/2014/main" val="1101534323"/>
                    </a:ext>
                  </a:extLst>
                </a:gridCol>
              </a:tblGrid>
              <a:tr h="84275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b="1" dirty="0"/>
                        <a:t>Rights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b="1" dirty="0"/>
                        <a:t>Civil Disobedience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3821844"/>
                  </a:ext>
                </a:extLst>
              </a:tr>
              <a:tr h="84275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/>
                        <a:t>Legal claims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/>
                        <a:t>Moral protest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55828780"/>
                  </a:ext>
                </a:extLst>
              </a:tr>
              <a:tr h="84275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/>
                        <a:t>Protected by law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dirty="0"/>
                        <a:t>Challenges law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531108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0798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B07000-BEE4-5B6D-4D3F-B514CCCAB13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2133600"/>
            <a:ext cx="7924800" cy="4340352"/>
          </a:xfrm>
        </p:spPr>
        <p:txBody>
          <a:bodyPr/>
          <a:lstStyle/>
          <a:p>
            <a:r>
              <a:rPr lang="en-IN" b="1" dirty="0"/>
              <a:t>Unit-III: Rights and Obligation </a:t>
            </a:r>
            <a:endParaRPr lang="en-IN" dirty="0"/>
          </a:p>
          <a:p>
            <a:pPr lvl="1"/>
            <a:r>
              <a:rPr lang="en-US" dirty="0"/>
              <a:t>The Universality of Rights and Differentiated Rights </a:t>
            </a:r>
          </a:p>
          <a:p>
            <a:pPr lvl="1"/>
            <a:r>
              <a:rPr lang="en-US" dirty="0"/>
              <a:t>Rights, Obligation and Civil Disobedience </a:t>
            </a:r>
          </a:p>
          <a:p>
            <a:pPr lvl="1"/>
            <a:r>
              <a:rPr lang="en-US" dirty="0"/>
              <a:t>Theories of Political Obligation: Conservatism, Consent Theory, Anarchism </a:t>
            </a:r>
          </a:p>
          <a:p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80099620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C77552-1B50-9397-2B15-27FF9FB7B6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Obligation vs Civil Disobedience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E93F6FC-3C16-44BB-A2F1-8C638111B529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867624469"/>
              </p:ext>
            </p:extLst>
          </p:nvPr>
        </p:nvGraphicFramePr>
        <p:xfrm>
          <a:off x="457200" y="1905000"/>
          <a:ext cx="7467600" cy="2680653"/>
        </p:xfrm>
        <a:graphic>
          <a:graphicData uri="http://schemas.openxmlformats.org/drawingml/2006/table">
            <a:tbl>
              <a:tblPr/>
              <a:tblGrid>
                <a:gridCol w="3733800">
                  <a:extLst>
                    <a:ext uri="{9D8B030D-6E8A-4147-A177-3AD203B41FA5}">
                      <a16:colId xmlns:a16="http://schemas.microsoft.com/office/drawing/2014/main" val="2173274299"/>
                    </a:ext>
                  </a:extLst>
                </a:gridCol>
                <a:gridCol w="3733800">
                  <a:extLst>
                    <a:ext uri="{9D8B030D-6E8A-4147-A177-3AD203B41FA5}">
                      <a16:colId xmlns:a16="http://schemas.microsoft.com/office/drawing/2014/main" val="1030543913"/>
                    </a:ext>
                  </a:extLst>
                </a:gridCol>
              </a:tblGrid>
              <a:tr h="89355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b="1"/>
                        <a:t>Obligation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b="1" dirty="0"/>
                        <a:t>Civil Disobedience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83708804"/>
                  </a:ext>
                </a:extLst>
              </a:tr>
              <a:tr h="89355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/>
                        <a:t>Obey laws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/>
                        <a:t>Disobey unjust laws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04109433"/>
                  </a:ext>
                </a:extLst>
              </a:tr>
              <a:tr h="89355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/>
                        <a:t>Maintain order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dirty="0"/>
                        <a:t>Promote justice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58998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043225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2104D4-DDE8-DF70-601A-DE91E011751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609600"/>
            <a:ext cx="7467600" cy="5864352"/>
          </a:xfrm>
        </p:spPr>
        <p:txBody>
          <a:bodyPr>
            <a:normAutofit/>
          </a:bodyPr>
          <a:lstStyle/>
          <a:p>
            <a:r>
              <a:rPr lang="en-US" b="1" dirty="0"/>
              <a:t>Balancing Rights and Duties</a:t>
            </a:r>
          </a:p>
          <a:p>
            <a:r>
              <a:rPr lang="en-US" dirty="0"/>
              <a:t>Key idea:</a:t>
            </a:r>
          </a:p>
          <a:p>
            <a:pPr lvl="1"/>
            <a:r>
              <a:rPr lang="en-US" dirty="0"/>
              <a:t>👉 </a:t>
            </a:r>
            <a:r>
              <a:rPr lang="en-US" b="1" dirty="0"/>
              <a:t>Responsible citizenship requires both</a:t>
            </a:r>
            <a:endParaRPr lang="en-US" dirty="0"/>
          </a:p>
          <a:p>
            <a:endParaRPr lang="en-IN" dirty="0"/>
          </a:p>
          <a:p>
            <a:r>
              <a:rPr lang="en-US" b="1" dirty="0"/>
              <a:t>Importance in Modern Society</a:t>
            </a:r>
          </a:p>
          <a:p>
            <a:r>
              <a:rPr lang="en-US" dirty="0"/>
              <a:t>Civil disobedience:</a:t>
            </a:r>
          </a:p>
          <a:p>
            <a:pPr lvl="1"/>
            <a:r>
              <a:rPr lang="en-US" dirty="0"/>
              <a:t>Strengthens democracy</a:t>
            </a:r>
          </a:p>
          <a:p>
            <a:pPr lvl="1"/>
            <a:r>
              <a:rPr lang="en-US" dirty="0"/>
              <a:t>Protects minorities</a:t>
            </a:r>
          </a:p>
          <a:p>
            <a:pPr lvl="1"/>
            <a:r>
              <a:rPr lang="en-US" dirty="0"/>
              <a:t>Promotes justice</a:t>
            </a:r>
          </a:p>
          <a:p>
            <a:endParaRPr lang="en-US" b="1" dirty="0"/>
          </a:p>
          <a:p>
            <a:r>
              <a:rPr lang="en-US" b="1" dirty="0"/>
              <a:t>Criticism</a:t>
            </a:r>
          </a:p>
          <a:p>
            <a:r>
              <a:rPr lang="en-US" dirty="0"/>
              <a:t>Critics argue:</a:t>
            </a:r>
          </a:p>
          <a:p>
            <a:pPr lvl="1"/>
            <a:r>
              <a:rPr lang="en-US" dirty="0"/>
              <a:t>Encourages lawlessness</a:t>
            </a:r>
          </a:p>
          <a:p>
            <a:pPr lvl="1"/>
            <a:r>
              <a:rPr lang="en-US" dirty="0"/>
              <a:t>Weakens authority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6482262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AE5725-0094-3088-F68C-E2181DAB1BD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609600"/>
            <a:ext cx="7467600" cy="5864352"/>
          </a:xfrm>
        </p:spPr>
        <p:txBody>
          <a:bodyPr/>
          <a:lstStyle/>
          <a:p>
            <a:r>
              <a:rPr lang="en-US" b="1" dirty="0"/>
              <a:t>Conclusion</a:t>
            </a:r>
          </a:p>
          <a:p>
            <a:pPr lvl="1"/>
            <a:r>
              <a:rPr lang="en-US" dirty="0"/>
              <a:t>Rights and obligations are interrelated</a:t>
            </a:r>
          </a:p>
          <a:p>
            <a:pPr lvl="1"/>
            <a:r>
              <a:rPr lang="en-US" dirty="0"/>
              <a:t>Civil disobedience is a </a:t>
            </a:r>
            <a:r>
              <a:rPr lang="en-US" b="1" dirty="0"/>
              <a:t>moral tool</a:t>
            </a:r>
            <a:endParaRPr lang="en-US" dirty="0"/>
          </a:p>
          <a:p>
            <a:pPr lvl="1"/>
            <a:r>
              <a:rPr lang="en-US" dirty="0"/>
              <a:t>It plays a key role in </a:t>
            </a:r>
            <a:r>
              <a:rPr lang="en-US" b="1" dirty="0"/>
              <a:t>justice and democracy</a:t>
            </a:r>
            <a:endParaRPr lang="en-US" dirty="0"/>
          </a:p>
          <a:p>
            <a:endParaRPr lang="en-US" b="1" dirty="0"/>
          </a:p>
          <a:p>
            <a:endParaRPr lang="en-US" b="1" dirty="0"/>
          </a:p>
          <a:p>
            <a:r>
              <a:rPr lang="en-US" b="1" dirty="0"/>
              <a:t>Discussion Questions</a:t>
            </a:r>
          </a:p>
          <a:p>
            <a:pPr lvl="1"/>
            <a:r>
              <a:rPr lang="en-US" dirty="0"/>
              <a:t>Is civil disobedience justified in democracy?</a:t>
            </a:r>
          </a:p>
          <a:p>
            <a:pPr lvl="1"/>
            <a:r>
              <a:rPr lang="en-US" dirty="0"/>
              <a:t>Can it become dangerous?</a:t>
            </a:r>
          </a:p>
          <a:p>
            <a:pPr lvl="1"/>
            <a:r>
              <a:rPr lang="en-US" dirty="0"/>
              <a:t>How to balance rights and duties?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75440380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niruddha\Desktop\Thank You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685801"/>
            <a:ext cx="7924800" cy="5651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F402C8-0C0C-36EB-9434-FACC44BEF8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47800"/>
            <a:ext cx="7467600" cy="1905000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/>
              <a:t>Rights, Obligation and Civil Disobedience </a:t>
            </a:r>
            <a:br>
              <a:rPr lang="en-US" sz="2800" b="1" dirty="0"/>
            </a:br>
            <a:br>
              <a:rPr lang="en-IN" sz="2800" b="1" dirty="0"/>
            </a:br>
            <a:endParaRPr lang="en-IN" sz="2800" b="1" dirty="0"/>
          </a:p>
        </p:txBody>
      </p:sp>
    </p:spTree>
    <p:extLst>
      <p:ext uri="{BB962C8B-B14F-4D97-AF65-F5344CB8AC3E}">
        <p14:creationId xmlns:p14="http://schemas.microsoft.com/office/powerpoint/2010/main" val="17647198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6F5BBB-B6C9-EEF1-F6EC-DFB00AE133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Learning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75AEF0-4EB5-60C7-7B39-6C76A2ED6D03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Students will be able to:</a:t>
            </a:r>
          </a:p>
          <a:p>
            <a:pPr lvl="1"/>
            <a:r>
              <a:rPr lang="en-US" dirty="0"/>
              <a:t>Understand </a:t>
            </a:r>
            <a:r>
              <a:rPr lang="en-US" b="1" dirty="0"/>
              <a:t>rights and obligations</a:t>
            </a:r>
            <a:endParaRPr lang="en-US" dirty="0"/>
          </a:p>
          <a:p>
            <a:pPr lvl="1"/>
            <a:r>
              <a:rPr lang="en-US" dirty="0"/>
              <a:t>Explain their </a:t>
            </a:r>
            <a:r>
              <a:rPr lang="en-US" b="1" dirty="0"/>
              <a:t>relationship</a:t>
            </a:r>
            <a:endParaRPr lang="en-US" dirty="0"/>
          </a:p>
          <a:p>
            <a:pPr lvl="1"/>
            <a:r>
              <a:rPr lang="en-US" dirty="0"/>
              <a:t>Analyze </a:t>
            </a:r>
            <a:r>
              <a:rPr lang="en-US" b="1" dirty="0"/>
              <a:t>civil disobedience</a:t>
            </a:r>
            <a:endParaRPr lang="en-US" dirty="0"/>
          </a:p>
          <a:p>
            <a:pPr lvl="1"/>
            <a:r>
              <a:rPr lang="en-US" dirty="0"/>
              <a:t>Study key thinkers</a:t>
            </a:r>
          </a:p>
          <a:p>
            <a:pPr lvl="1"/>
            <a:r>
              <a:rPr lang="en-US" dirty="0"/>
              <a:t>Evaluate its role in democracy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0703645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86ED05-285C-4997-8090-A249AF831C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Meaning of Rights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888300-D682-4C6E-0296-6C5B080CE718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Rights are </a:t>
            </a:r>
            <a:r>
              <a:rPr lang="en-US" b="1" dirty="0"/>
              <a:t>entitlements or claims</a:t>
            </a:r>
            <a:r>
              <a:rPr lang="en-US" dirty="0"/>
              <a:t> individuals enjoy in society.</a:t>
            </a:r>
          </a:p>
          <a:p>
            <a:pPr lvl="1"/>
            <a:r>
              <a:rPr lang="en-US" dirty="0"/>
              <a:t>Essential for dignity and freedom</a:t>
            </a:r>
          </a:p>
          <a:p>
            <a:pPr lvl="1"/>
            <a:r>
              <a:rPr lang="en-US" dirty="0"/>
              <a:t>Protected by law and constitution</a:t>
            </a:r>
          </a:p>
          <a:p>
            <a:r>
              <a:rPr lang="en-US" dirty="0"/>
              <a:t>Examples:</a:t>
            </a:r>
          </a:p>
          <a:p>
            <a:pPr lvl="1"/>
            <a:r>
              <a:rPr lang="en-US" dirty="0"/>
              <a:t>Right to life</a:t>
            </a:r>
          </a:p>
          <a:p>
            <a:pPr lvl="1"/>
            <a:r>
              <a:rPr lang="en-US" dirty="0"/>
              <a:t>Right to liberty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6386135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B74B60-C7BC-427A-496B-D63596ED71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Meaning of Obligation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A896D6-A150-7B29-C3C9-83DC37A0E6C7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Obligations are </a:t>
            </a:r>
            <a:r>
              <a:rPr lang="en-US" b="1" dirty="0"/>
              <a:t>duties individuals must perform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Ensure order and harmony</a:t>
            </a:r>
          </a:p>
          <a:p>
            <a:pPr lvl="1"/>
            <a:r>
              <a:rPr lang="en-US" dirty="0"/>
              <a:t>Balance rights</a:t>
            </a:r>
          </a:p>
          <a:p>
            <a:r>
              <a:rPr lang="en-US" dirty="0"/>
              <a:t>Examples:</a:t>
            </a:r>
          </a:p>
          <a:p>
            <a:pPr lvl="1"/>
            <a:r>
              <a:rPr lang="en-US" dirty="0"/>
              <a:t>Obey laws</a:t>
            </a:r>
          </a:p>
          <a:p>
            <a:pPr lvl="1"/>
            <a:r>
              <a:rPr lang="en-US" dirty="0"/>
              <a:t>Respect others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5680646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853EBC-05F3-596E-A953-AED0483D0D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Relationship Between Rights and Obligations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71DDF6-6940-F17C-7967-26161A2CA2B3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Key Idea:</a:t>
            </a:r>
          </a:p>
          <a:p>
            <a:r>
              <a:rPr lang="en-US" dirty="0"/>
              <a:t>👉 </a:t>
            </a:r>
            <a:r>
              <a:rPr lang="en-US" b="1" dirty="0"/>
              <a:t>Every right implies a duty</a:t>
            </a:r>
            <a:endParaRPr lang="en-US" dirty="0"/>
          </a:p>
          <a:p>
            <a:r>
              <a:rPr lang="en-US" dirty="0"/>
              <a:t>Example:</a:t>
            </a:r>
          </a:p>
          <a:p>
            <a:pPr lvl="1"/>
            <a:r>
              <a:rPr lang="en-US" dirty="0"/>
              <a:t>Right to freedom → Duty not to harm others</a:t>
            </a:r>
          </a:p>
          <a:p>
            <a:pPr lvl="1"/>
            <a:r>
              <a:rPr lang="en-US" dirty="0"/>
              <a:t>Right to vote → Duty to vote responsibly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6226649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71BB3C-58F3-A276-A9B5-690532632C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Types of Rights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34B48C-32E2-879B-3ED0-CF622F3F503B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Natural Rights</a:t>
            </a:r>
          </a:p>
          <a:p>
            <a:r>
              <a:rPr lang="en-US" dirty="0"/>
              <a:t>Civil Rights</a:t>
            </a:r>
          </a:p>
          <a:p>
            <a:r>
              <a:rPr lang="en-US" dirty="0"/>
              <a:t>Political Rights</a:t>
            </a:r>
          </a:p>
          <a:p>
            <a:r>
              <a:rPr lang="en-US" dirty="0"/>
              <a:t>Social &amp; Economic Rights</a:t>
            </a:r>
          </a:p>
          <a:p>
            <a:r>
              <a:rPr lang="en-US" dirty="0"/>
              <a:t>Cultural Rights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2609023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3BE486-7CF7-565D-CCB8-A641042636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Importance of Rights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37AB82-C524-F757-4AB5-7A978CBADF7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905000"/>
            <a:ext cx="7467600" cy="4568952"/>
          </a:xfrm>
        </p:spPr>
        <p:txBody>
          <a:bodyPr/>
          <a:lstStyle/>
          <a:p>
            <a:r>
              <a:rPr lang="en-US" dirty="0"/>
              <a:t>Rights ensure:</a:t>
            </a:r>
          </a:p>
          <a:p>
            <a:pPr lvl="1"/>
            <a:r>
              <a:rPr lang="en-US" dirty="0"/>
              <a:t>Freedom</a:t>
            </a:r>
          </a:p>
          <a:p>
            <a:pPr lvl="1"/>
            <a:r>
              <a:rPr lang="en-US" dirty="0"/>
              <a:t>Equality</a:t>
            </a:r>
          </a:p>
          <a:p>
            <a:pPr lvl="1"/>
            <a:r>
              <a:rPr lang="en-US" dirty="0"/>
              <a:t>Justice</a:t>
            </a:r>
          </a:p>
          <a:p>
            <a:pPr lvl="1"/>
            <a:r>
              <a:rPr lang="en-US" dirty="0"/>
              <a:t>Human dignity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66649403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8929</TotalTime>
  <Words>560</Words>
  <Application>Microsoft Office PowerPoint</Application>
  <PresentationFormat>On-screen Show (4:3)</PresentationFormat>
  <Paragraphs>174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0" baseType="lpstr">
      <vt:lpstr>Andalus</vt:lpstr>
      <vt:lpstr>Arial</vt:lpstr>
      <vt:lpstr>Calibri</vt:lpstr>
      <vt:lpstr>Century Schoolbook</vt:lpstr>
      <vt:lpstr>Wingdings</vt:lpstr>
      <vt:lpstr>Wingdings 2</vt:lpstr>
      <vt:lpstr>Oriel</vt:lpstr>
      <vt:lpstr>  POL040204: Political Theory: Concepts and Debates  </vt:lpstr>
      <vt:lpstr>PowerPoint Presentation</vt:lpstr>
      <vt:lpstr>Rights, Obligation and Civil Disobedience   </vt:lpstr>
      <vt:lpstr>Learning Objectives</vt:lpstr>
      <vt:lpstr>Meaning of Rights</vt:lpstr>
      <vt:lpstr>Meaning of Obligation</vt:lpstr>
      <vt:lpstr>Relationship Between Rights and Obligations</vt:lpstr>
      <vt:lpstr>Types of Rights</vt:lpstr>
      <vt:lpstr>Importance of Rights</vt:lpstr>
      <vt:lpstr>Importance of Obligations</vt:lpstr>
      <vt:lpstr>Meaning of Civil Disobedience</vt:lpstr>
      <vt:lpstr>PowerPoint Presentation</vt:lpstr>
      <vt:lpstr>PowerPoint Presentation</vt:lpstr>
      <vt:lpstr>Civil Disobedience vs Non-Cooperation</vt:lpstr>
      <vt:lpstr>PowerPoint Presentation</vt:lpstr>
      <vt:lpstr>PowerPoint Presentation</vt:lpstr>
      <vt:lpstr>PowerPoint Presentation</vt:lpstr>
      <vt:lpstr>PowerPoint Presentation</vt:lpstr>
      <vt:lpstr>Rights vs Civil Disobedience</vt:lpstr>
      <vt:lpstr>Obligation vs Civil Disobedience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 HC 4036  Global Politics</dc:title>
  <dc:creator>Aniruddha</dc:creator>
  <cp:lastModifiedBy>Aniruddha Kumar Baro</cp:lastModifiedBy>
  <cp:revision>180</cp:revision>
  <dcterms:created xsi:type="dcterms:W3CDTF">2006-08-16T00:00:00Z</dcterms:created>
  <dcterms:modified xsi:type="dcterms:W3CDTF">2026-03-17T10:14:13Z</dcterms:modified>
</cp:coreProperties>
</file>