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300" r:id="rId4"/>
    <p:sldId id="284" r:id="rId5"/>
    <p:sldId id="301" r:id="rId6"/>
    <p:sldId id="259" r:id="rId7"/>
    <p:sldId id="302" r:id="rId8"/>
    <p:sldId id="303" r:id="rId9"/>
    <p:sldId id="304" r:id="rId10"/>
    <p:sldId id="305" r:id="rId11"/>
    <p:sldId id="306" r:id="rId12"/>
    <p:sldId id="307" r:id="rId13"/>
    <p:sldId id="308" r:id="rId14"/>
    <p:sldId id="309" r:id="rId15"/>
    <p:sldId id="310" r:id="rId16"/>
    <p:sldId id="311" r:id="rId17"/>
    <p:sldId id="313" r:id="rId18"/>
    <p:sldId id="314" r:id="rId19"/>
    <p:sldId id="315" r:id="rId20"/>
    <p:sldId id="316" r:id="rId21"/>
    <p:sldId id="312" r:id="rId22"/>
    <p:sldId id="317" r:id="rId23"/>
    <p:sldId id="318" r:id="rId24"/>
    <p:sldId id="319" r:id="rId25"/>
    <p:sldId id="320" r:id="rId26"/>
    <p:sldId id="293"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40"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3/10/2026</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3/10/2026</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3/10/2026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1D8BD707-D9CF-40AE-B4C6-C98DA3205C09}" type="datetimeFigureOut">
              <a:rPr lang="en-US" smtClean="0"/>
              <a:pPr/>
              <a:t>3/10/2026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1D8BD707-D9CF-40AE-B4C6-C98DA3205C09}" type="datetimeFigureOut">
              <a:rPr lang="en-US" smtClean="0"/>
              <a:pPr/>
              <a:t>3/10/2026</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3/10/2026</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3/10/2026</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3/10/2026</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1600200"/>
          </a:xfrm>
        </p:spPr>
        <p:txBody>
          <a:bodyPr>
            <a:normAutofit/>
          </a:bodyPr>
          <a:lstStyle/>
          <a:p>
            <a:pPr algn="ctr"/>
            <a:br>
              <a:rPr lang="en-IN" b="0" dirty="0"/>
            </a:br>
            <a:r>
              <a:rPr lang="en-US" b="0" dirty="0"/>
              <a:t> </a:t>
            </a:r>
            <a:r>
              <a:rPr lang="en-IN" dirty="0"/>
              <a:t>POL020104: Indian Government &amp; Politics </a:t>
            </a:r>
            <a:r>
              <a:rPr lang="en-US" b="0" dirty="0"/>
              <a:t>	</a:t>
            </a:r>
          </a:p>
        </p:txBody>
      </p:sp>
      <p:sp>
        <p:nvSpPr>
          <p:cNvPr id="3" name="Subtitle 2"/>
          <p:cNvSpPr>
            <a:spLocks noGrp="1"/>
          </p:cNvSpPr>
          <p:nvPr>
            <p:ph type="subTitle" idx="1"/>
          </p:nvPr>
        </p:nvSpPr>
        <p:spPr>
          <a:xfrm>
            <a:off x="1371600" y="3048000"/>
            <a:ext cx="6400800" cy="2667000"/>
          </a:xfrm>
        </p:spPr>
        <p:txBody>
          <a:bodyPr>
            <a:noAutofit/>
          </a:bodyPr>
          <a:lstStyle/>
          <a:p>
            <a:endParaRPr lang="en-US" dirty="0">
              <a:solidFill>
                <a:schemeClr val="tx1"/>
              </a:solidFill>
              <a:latin typeface="Andalus" pitchFamily="18" charset="-78"/>
              <a:cs typeface="Andalus" pitchFamily="18" charset="-78"/>
            </a:endParaRPr>
          </a:p>
          <a:p>
            <a:endParaRPr lang="en-US" dirty="0">
              <a:solidFill>
                <a:schemeClr val="tx1"/>
              </a:solidFill>
              <a:latin typeface="Andalus" pitchFamily="18" charset="-78"/>
              <a:cs typeface="Andalus" pitchFamily="18" charset="-78"/>
            </a:endParaRPr>
          </a:p>
          <a:p>
            <a:endParaRPr lang="en-US" dirty="0">
              <a:solidFill>
                <a:schemeClr val="tx1"/>
              </a:solidFill>
              <a:latin typeface="Andalus" pitchFamily="18" charset="-78"/>
              <a:cs typeface="Andalus" pitchFamily="18" charset="-78"/>
            </a:endParaRPr>
          </a:p>
          <a:p>
            <a:endParaRPr lang="en-US" dirty="0">
              <a:solidFill>
                <a:schemeClr val="tx1"/>
              </a:solidFill>
              <a:latin typeface="Andalus" pitchFamily="18" charset="-78"/>
              <a:cs typeface="Andalus" pitchFamily="18" charset="-78"/>
            </a:endParaRPr>
          </a:p>
          <a:p>
            <a:pPr algn="ctr"/>
            <a:r>
              <a:rPr lang="en-US" dirty="0" err="1">
                <a:solidFill>
                  <a:schemeClr val="tx1"/>
                </a:solidFill>
                <a:latin typeface="Andalus" pitchFamily="18" charset="-78"/>
                <a:cs typeface="Andalus" pitchFamily="18" charset="-78"/>
              </a:rPr>
              <a:t>Aniruddha</a:t>
            </a:r>
            <a:r>
              <a:rPr lang="en-US" dirty="0">
                <a:solidFill>
                  <a:schemeClr val="tx1"/>
                </a:solidFill>
                <a:latin typeface="Andalus" pitchFamily="18" charset="-78"/>
                <a:cs typeface="Andalus" pitchFamily="18" charset="-78"/>
              </a:rPr>
              <a:t> Kumar </a:t>
            </a:r>
            <a:r>
              <a:rPr lang="en-US" dirty="0" err="1">
                <a:solidFill>
                  <a:schemeClr val="tx1"/>
                </a:solidFill>
                <a:latin typeface="Andalus" pitchFamily="18" charset="-78"/>
                <a:cs typeface="Andalus" pitchFamily="18" charset="-78"/>
              </a:rPr>
              <a:t>Baro</a:t>
            </a:r>
            <a:endParaRPr lang="en-US" dirty="0"/>
          </a:p>
        </p:txBody>
      </p:sp>
      <p:pic>
        <p:nvPicPr>
          <p:cNvPr id="5" name="Picture 4" descr="C:\Users\Aniruddha\Desktop\download.jpg"/>
          <p:cNvPicPr/>
          <p:nvPr/>
        </p:nvPicPr>
        <p:blipFill>
          <a:blip r:embed="rId2" cstate="print"/>
          <a:srcRect/>
          <a:stretch>
            <a:fillRect/>
          </a:stretch>
        </p:blipFill>
        <p:spPr bwMode="auto">
          <a:xfrm>
            <a:off x="3962400" y="3026229"/>
            <a:ext cx="1499634" cy="1454888"/>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4462F-E606-4AB3-0565-3627CDC805D6}"/>
              </a:ext>
            </a:extLst>
          </p:cNvPr>
          <p:cNvSpPr>
            <a:spLocks noGrp="1"/>
          </p:cNvSpPr>
          <p:nvPr>
            <p:ph type="title"/>
          </p:nvPr>
        </p:nvSpPr>
        <p:spPr/>
        <p:txBody>
          <a:bodyPr/>
          <a:lstStyle/>
          <a:p>
            <a:r>
              <a:rPr lang="en-IN" dirty="0"/>
              <a:t>Types of Citizenship Rights</a:t>
            </a:r>
          </a:p>
        </p:txBody>
      </p:sp>
      <p:sp>
        <p:nvSpPr>
          <p:cNvPr id="3" name="Content Placeholder 2">
            <a:extLst>
              <a:ext uri="{FF2B5EF4-FFF2-40B4-BE49-F238E27FC236}">
                <a16:creationId xmlns:a16="http://schemas.microsoft.com/office/drawing/2014/main" id="{683BD298-2426-437E-F8F5-58DE9D547518}"/>
              </a:ext>
            </a:extLst>
          </p:cNvPr>
          <p:cNvSpPr>
            <a:spLocks noGrp="1"/>
          </p:cNvSpPr>
          <p:nvPr>
            <p:ph sz="quarter" idx="1"/>
          </p:nvPr>
        </p:nvSpPr>
        <p:spPr/>
        <p:txBody>
          <a:bodyPr>
            <a:normAutofit lnSpcReduction="10000"/>
          </a:bodyPr>
          <a:lstStyle/>
          <a:p>
            <a:r>
              <a:rPr lang="en-US" dirty="0"/>
              <a:t>According to Marshall:</a:t>
            </a:r>
          </a:p>
          <a:p>
            <a:r>
              <a:rPr lang="en-US" b="1" dirty="0"/>
              <a:t>1. Civil Rights</a:t>
            </a:r>
            <a:endParaRPr lang="en-US" dirty="0"/>
          </a:p>
          <a:p>
            <a:pPr lvl="1"/>
            <a:r>
              <a:rPr lang="en-US" dirty="0"/>
              <a:t>Freedom of speech</a:t>
            </a:r>
          </a:p>
          <a:p>
            <a:pPr lvl="1"/>
            <a:r>
              <a:rPr lang="en-US" dirty="0"/>
              <a:t>Freedom of religion</a:t>
            </a:r>
          </a:p>
          <a:p>
            <a:pPr lvl="1"/>
            <a:r>
              <a:rPr lang="en-US" dirty="0"/>
              <a:t>Right to property</a:t>
            </a:r>
          </a:p>
          <a:p>
            <a:pPr lvl="1"/>
            <a:r>
              <a:rPr lang="en-US" dirty="0"/>
              <a:t>Equality before law</a:t>
            </a:r>
          </a:p>
          <a:p>
            <a:r>
              <a:rPr lang="en-US" b="1" dirty="0"/>
              <a:t>2. Political Rights</a:t>
            </a:r>
            <a:endParaRPr lang="en-US" dirty="0"/>
          </a:p>
          <a:p>
            <a:pPr lvl="1"/>
            <a:r>
              <a:rPr lang="en-US" dirty="0"/>
              <a:t>Right to vote</a:t>
            </a:r>
          </a:p>
          <a:p>
            <a:pPr lvl="1"/>
            <a:r>
              <a:rPr lang="en-US" dirty="0"/>
              <a:t>Right to contest elections</a:t>
            </a:r>
          </a:p>
          <a:p>
            <a:r>
              <a:rPr lang="en-US" b="1" dirty="0"/>
              <a:t>3. Social Rights</a:t>
            </a:r>
            <a:endParaRPr lang="en-US" dirty="0"/>
          </a:p>
          <a:p>
            <a:pPr lvl="1"/>
            <a:r>
              <a:rPr lang="en-US" dirty="0"/>
              <a:t>Right to education</a:t>
            </a:r>
          </a:p>
          <a:p>
            <a:pPr lvl="1"/>
            <a:r>
              <a:rPr lang="en-US" dirty="0"/>
              <a:t>Right to social security</a:t>
            </a:r>
          </a:p>
          <a:p>
            <a:pPr lvl="1"/>
            <a:r>
              <a:rPr lang="en-US" dirty="0"/>
              <a:t>Right to welfare</a:t>
            </a:r>
          </a:p>
          <a:p>
            <a:endParaRPr lang="en-IN" dirty="0"/>
          </a:p>
        </p:txBody>
      </p:sp>
    </p:spTree>
    <p:extLst>
      <p:ext uri="{BB962C8B-B14F-4D97-AF65-F5344CB8AC3E}">
        <p14:creationId xmlns:p14="http://schemas.microsoft.com/office/powerpoint/2010/main" val="991178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D3EC0-F877-B290-0AA3-7E9A0572362A}"/>
              </a:ext>
            </a:extLst>
          </p:cNvPr>
          <p:cNvSpPr>
            <a:spLocks noGrp="1"/>
          </p:cNvSpPr>
          <p:nvPr>
            <p:ph type="title"/>
          </p:nvPr>
        </p:nvSpPr>
        <p:spPr/>
        <p:txBody>
          <a:bodyPr/>
          <a:lstStyle/>
          <a:p>
            <a:r>
              <a:rPr lang="en-IN" dirty="0"/>
              <a:t>Citizenship in India</a:t>
            </a:r>
          </a:p>
        </p:txBody>
      </p:sp>
      <p:sp>
        <p:nvSpPr>
          <p:cNvPr id="3" name="Content Placeholder 2">
            <a:extLst>
              <a:ext uri="{FF2B5EF4-FFF2-40B4-BE49-F238E27FC236}">
                <a16:creationId xmlns:a16="http://schemas.microsoft.com/office/drawing/2014/main" id="{3BAA2C75-E8AB-8ABF-65F8-604144BD03DE}"/>
              </a:ext>
            </a:extLst>
          </p:cNvPr>
          <p:cNvSpPr>
            <a:spLocks noGrp="1"/>
          </p:cNvSpPr>
          <p:nvPr>
            <p:ph sz="quarter" idx="1"/>
          </p:nvPr>
        </p:nvSpPr>
        <p:spPr/>
        <p:txBody>
          <a:bodyPr/>
          <a:lstStyle/>
          <a:p>
            <a:r>
              <a:rPr lang="en-US" dirty="0"/>
              <a:t>Citizenship in India is governed by:</a:t>
            </a:r>
          </a:p>
          <a:p>
            <a:pPr lvl="1"/>
            <a:r>
              <a:rPr lang="en-US" b="1" dirty="0"/>
              <a:t>Constitution of India</a:t>
            </a:r>
            <a:endParaRPr lang="en-US" dirty="0"/>
          </a:p>
          <a:p>
            <a:pPr lvl="1"/>
            <a:r>
              <a:rPr lang="en-US" b="1" dirty="0"/>
              <a:t>Citizenship Act 1955</a:t>
            </a:r>
            <a:endParaRPr lang="en-US" dirty="0"/>
          </a:p>
          <a:p>
            <a:r>
              <a:rPr lang="en-US" dirty="0"/>
              <a:t>The Constitution initially defined citizenship at the </a:t>
            </a:r>
            <a:r>
              <a:rPr lang="en-US" b="1" dirty="0"/>
              <a:t>time of commencement in 1950</a:t>
            </a:r>
            <a:r>
              <a:rPr lang="en-US" dirty="0"/>
              <a:t>.</a:t>
            </a:r>
          </a:p>
          <a:p>
            <a:endParaRPr lang="en-IN" dirty="0"/>
          </a:p>
        </p:txBody>
      </p:sp>
    </p:spTree>
    <p:extLst>
      <p:ext uri="{BB962C8B-B14F-4D97-AF65-F5344CB8AC3E}">
        <p14:creationId xmlns:p14="http://schemas.microsoft.com/office/powerpoint/2010/main" val="10322136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2F3D6-B0D3-F456-D395-9B76E133AD73}"/>
              </a:ext>
            </a:extLst>
          </p:cNvPr>
          <p:cNvSpPr>
            <a:spLocks noGrp="1"/>
          </p:cNvSpPr>
          <p:nvPr>
            <p:ph type="title"/>
          </p:nvPr>
        </p:nvSpPr>
        <p:spPr/>
        <p:txBody>
          <a:bodyPr/>
          <a:lstStyle/>
          <a:p>
            <a:r>
              <a:rPr lang="en-IN" dirty="0"/>
              <a:t>Constitutional Provisions on Citizenship</a:t>
            </a:r>
          </a:p>
        </p:txBody>
      </p:sp>
      <p:sp>
        <p:nvSpPr>
          <p:cNvPr id="3" name="Content Placeholder 2">
            <a:extLst>
              <a:ext uri="{FF2B5EF4-FFF2-40B4-BE49-F238E27FC236}">
                <a16:creationId xmlns:a16="http://schemas.microsoft.com/office/drawing/2014/main" id="{4C848CB5-698B-B8A4-435D-384CFB21752B}"/>
              </a:ext>
            </a:extLst>
          </p:cNvPr>
          <p:cNvSpPr>
            <a:spLocks noGrp="1"/>
          </p:cNvSpPr>
          <p:nvPr>
            <p:ph sz="quarter" idx="1"/>
          </p:nvPr>
        </p:nvSpPr>
        <p:spPr/>
        <p:txBody>
          <a:bodyPr/>
          <a:lstStyle/>
          <a:p>
            <a:r>
              <a:rPr lang="en-US" dirty="0"/>
              <a:t>Citizenship provisions are contained in:</a:t>
            </a:r>
          </a:p>
          <a:p>
            <a:r>
              <a:rPr lang="en-US" b="1" dirty="0"/>
              <a:t>Articles 5 to 11</a:t>
            </a:r>
            <a:endParaRPr lang="en-US" dirty="0"/>
          </a:p>
          <a:p>
            <a:r>
              <a:rPr lang="en-US" dirty="0"/>
              <a:t>These articles deal with:</a:t>
            </a:r>
          </a:p>
          <a:p>
            <a:pPr lvl="1"/>
            <a:r>
              <a:rPr lang="en-US" dirty="0"/>
              <a:t>Citizenship at commencement of Constitution</a:t>
            </a:r>
          </a:p>
          <a:p>
            <a:pPr lvl="1"/>
            <a:r>
              <a:rPr lang="en-US" dirty="0"/>
              <a:t>Citizenship of migrants</a:t>
            </a:r>
          </a:p>
          <a:p>
            <a:pPr lvl="1"/>
            <a:r>
              <a:rPr lang="en-US" dirty="0"/>
              <a:t>Power of Parliament to regulate citizenship</a:t>
            </a:r>
          </a:p>
          <a:p>
            <a:endParaRPr lang="en-IN" dirty="0"/>
          </a:p>
        </p:txBody>
      </p:sp>
    </p:spTree>
    <p:extLst>
      <p:ext uri="{BB962C8B-B14F-4D97-AF65-F5344CB8AC3E}">
        <p14:creationId xmlns:p14="http://schemas.microsoft.com/office/powerpoint/2010/main" val="1425192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6677F-F09E-E088-43DC-8739C61FC7A8}"/>
              </a:ext>
            </a:extLst>
          </p:cNvPr>
          <p:cNvSpPr>
            <a:spLocks noGrp="1"/>
          </p:cNvSpPr>
          <p:nvPr>
            <p:ph type="title"/>
          </p:nvPr>
        </p:nvSpPr>
        <p:spPr/>
        <p:txBody>
          <a:bodyPr/>
          <a:lstStyle/>
          <a:p>
            <a:r>
              <a:rPr lang="en-US" dirty="0"/>
              <a:t>Article 5 – Citizenship at Commencement</a:t>
            </a:r>
            <a:endParaRPr lang="en-IN" dirty="0"/>
          </a:p>
        </p:txBody>
      </p:sp>
      <p:sp>
        <p:nvSpPr>
          <p:cNvPr id="3" name="Content Placeholder 2">
            <a:extLst>
              <a:ext uri="{FF2B5EF4-FFF2-40B4-BE49-F238E27FC236}">
                <a16:creationId xmlns:a16="http://schemas.microsoft.com/office/drawing/2014/main" id="{0F91D21B-887C-A615-8C05-E5B763DA7E7D}"/>
              </a:ext>
            </a:extLst>
          </p:cNvPr>
          <p:cNvSpPr>
            <a:spLocks noGrp="1"/>
          </p:cNvSpPr>
          <p:nvPr>
            <p:ph sz="quarter" idx="1"/>
          </p:nvPr>
        </p:nvSpPr>
        <p:spPr/>
        <p:txBody>
          <a:bodyPr/>
          <a:lstStyle/>
          <a:p>
            <a:r>
              <a:rPr lang="en-US" dirty="0"/>
              <a:t>A person is a citizen of India if:</a:t>
            </a:r>
          </a:p>
          <a:p>
            <a:pPr lvl="1"/>
            <a:r>
              <a:rPr lang="en-US" dirty="0"/>
              <a:t>Born in India</a:t>
            </a:r>
          </a:p>
          <a:p>
            <a:pPr lvl="1"/>
            <a:r>
              <a:rPr lang="en-US" dirty="0"/>
              <a:t>One parent born in India</a:t>
            </a:r>
          </a:p>
          <a:p>
            <a:pPr lvl="1"/>
            <a:r>
              <a:rPr lang="en-US" dirty="0"/>
              <a:t>Resident in India for at least </a:t>
            </a:r>
            <a:r>
              <a:rPr lang="en-US" b="1" dirty="0"/>
              <a:t>5 years before 1950</a:t>
            </a:r>
            <a:endParaRPr lang="en-US" dirty="0"/>
          </a:p>
          <a:p>
            <a:endParaRPr lang="en-IN" dirty="0"/>
          </a:p>
        </p:txBody>
      </p:sp>
    </p:spTree>
    <p:extLst>
      <p:ext uri="{BB962C8B-B14F-4D97-AF65-F5344CB8AC3E}">
        <p14:creationId xmlns:p14="http://schemas.microsoft.com/office/powerpoint/2010/main" val="3357628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1A260-8E96-5A8F-5E3E-D5FD07AE0F45}"/>
              </a:ext>
            </a:extLst>
          </p:cNvPr>
          <p:cNvSpPr>
            <a:spLocks noGrp="1"/>
          </p:cNvSpPr>
          <p:nvPr>
            <p:ph type="title"/>
          </p:nvPr>
        </p:nvSpPr>
        <p:spPr/>
        <p:txBody>
          <a:bodyPr/>
          <a:lstStyle/>
          <a:p>
            <a:r>
              <a:rPr lang="en-US" dirty="0"/>
              <a:t>Article 6 – Citizenship of Migrants from Pakistan</a:t>
            </a:r>
            <a:endParaRPr lang="en-IN" dirty="0"/>
          </a:p>
        </p:txBody>
      </p:sp>
      <p:sp>
        <p:nvSpPr>
          <p:cNvPr id="3" name="Content Placeholder 2">
            <a:extLst>
              <a:ext uri="{FF2B5EF4-FFF2-40B4-BE49-F238E27FC236}">
                <a16:creationId xmlns:a16="http://schemas.microsoft.com/office/drawing/2014/main" id="{D9848044-1592-DC21-C754-80A692108E4A}"/>
              </a:ext>
            </a:extLst>
          </p:cNvPr>
          <p:cNvSpPr>
            <a:spLocks noGrp="1"/>
          </p:cNvSpPr>
          <p:nvPr>
            <p:ph sz="quarter" idx="1"/>
          </p:nvPr>
        </p:nvSpPr>
        <p:spPr/>
        <p:txBody>
          <a:bodyPr/>
          <a:lstStyle/>
          <a:p>
            <a:r>
              <a:rPr lang="en-US" dirty="0"/>
              <a:t>This article provides citizenship to people who migrated from Pakistan to India before </a:t>
            </a:r>
            <a:r>
              <a:rPr lang="en-US" b="1" dirty="0"/>
              <a:t>19 July 1948</a:t>
            </a:r>
            <a:r>
              <a:rPr lang="en-US" dirty="0"/>
              <a:t>.</a:t>
            </a:r>
          </a:p>
          <a:p>
            <a:r>
              <a:rPr lang="en-US" dirty="0"/>
              <a:t>Conditions include:</a:t>
            </a:r>
          </a:p>
          <a:p>
            <a:pPr lvl="1"/>
            <a:r>
              <a:rPr lang="en-US" dirty="0"/>
              <a:t>Registration</a:t>
            </a:r>
          </a:p>
          <a:p>
            <a:pPr lvl="1"/>
            <a:r>
              <a:rPr lang="en-US" dirty="0"/>
              <a:t>Permanent settlement in India</a:t>
            </a:r>
          </a:p>
          <a:p>
            <a:endParaRPr lang="en-IN" dirty="0"/>
          </a:p>
        </p:txBody>
      </p:sp>
    </p:spTree>
    <p:extLst>
      <p:ext uri="{BB962C8B-B14F-4D97-AF65-F5344CB8AC3E}">
        <p14:creationId xmlns:p14="http://schemas.microsoft.com/office/powerpoint/2010/main" val="2669498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1B71F-3846-5AA1-5A26-392C759ACAF4}"/>
              </a:ext>
            </a:extLst>
          </p:cNvPr>
          <p:cNvSpPr>
            <a:spLocks noGrp="1"/>
          </p:cNvSpPr>
          <p:nvPr>
            <p:ph type="title"/>
          </p:nvPr>
        </p:nvSpPr>
        <p:spPr/>
        <p:txBody>
          <a:bodyPr/>
          <a:lstStyle/>
          <a:p>
            <a:r>
              <a:rPr lang="en-IN" dirty="0"/>
              <a:t>Article 7 – Migrants to Pakistan</a:t>
            </a:r>
          </a:p>
        </p:txBody>
      </p:sp>
      <p:sp>
        <p:nvSpPr>
          <p:cNvPr id="3" name="Content Placeholder 2">
            <a:extLst>
              <a:ext uri="{FF2B5EF4-FFF2-40B4-BE49-F238E27FC236}">
                <a16:creationId xmlns:a16="http://schemas.microsoft.com/office/drawing/2014/main" id="{377C9EC7-D591-A17D-A6B3-C2EB50BEEED9}"/>
              </a:ext>
            </a:extLst>
          </p:cNvPr>
          <p:cNvSpPr>
            <a:spLocks noGrp="1"/>
          </p:cNvSpPr>
          <p:nvPr>
            <p:ph sz="quarter" idx="1"/>
          </p:nvPr>
        </p:nvSpPr>
        <p:spPr/>
        <p:txBody>
          <a:bodyPr/>
          <a:lstStyle/>
          <a:p>
            <a:r>
              <a:rPr lang="en-US" dirty="0"/>
              <a:t>People who migrated to Pakistan </a:t>
            </a:r>
            <a:r>
              <a:rPr lang="en-US" b="1" dirty="0"/>
              <a:t>after March 1, 1947</a:t>
            </a:r>
            <a:r>
              <a:rPr lang="en-US" dirty="0"/>
              <a:t> lost Indian citizenship.</a:t>
            </a:r>
          </a:p>
          <a:p>
            <a:r>
              <a:rPr lang="en-US" dirty="0"/>
              <a:t>However, they could regain it through proper registration.</a:t>
            </a:r>
          </a:p>
          <a:p>
            <a:endParaRPr lang="en-IN" dirty="0"/>
          </a:p>
        </p:txBody>
      </p:sp>
    </p:spTree>
    <p:extLst>
      <p:ext uri="{BB962C8B-B14F-4D97-AF65-F5344CB8AC3E}">
        <p14:creationId xmlns:p14="http://schemas.microsoft.com/office/powerpoint/2010/main" val="22924441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515BE-71EA-6B1F-02FE-675C585E25D7}"/>
              </a:ext>
            </a:extLst>
          </p:cNvPr>
          <p:cNvSpPr>
            <a:spLocks noGrp="1"/>
          </p:cNvSpPr>
          <p:nvPr>
            <p:ph type="title"/>
          </p:nvPr>
        </p:nvSpPr>
        <p:spPr/>
        <p:txBody>
          <a:bodyPr/>
          <a:lstStyle/>
          <a:p>
            <a:r>
              <a:rPr lang="en-US" dirty="0"/>
              <a:t>Article 8 – Citizenship of Indians Abroad</a:t>
            </a:r>
            <a:endParaRPr lang="en-IN" dirty="0"/>
          </a:p>
        </p:txBody>
      </p:sp>
      <p:sp>
        <p:nvSpPr>
          <p:cNvPr id="3" name="Content Placeholder 2">
            <a:extLst>
              <a:ext uri="{FF2B5EF4-FFF2-40B4-BE49-F238E27FC236}">
                <a16:creationId xmlns:a16="http://schemas.microsoft.com/office/drawing/2014/main" id="{A6CCAC7E-2D7C-BCFC-CDAD-F4E4F9A1EDF9}"/>
              </a:ext>
            </a:extLst>
          </p:cNvPr>
          <p:cNvSpPr>
            <a:spLocks noGrp="1"/>
          </p:cNvSpPr>
          <p:nvPr>
            <p:ph sz="quarter" idx="1"/>
          </p:nvPr>
        </p:nvSpPr>
        <p:spPr/>
        <p:txBody>
          <a:bodyPr/>
          <a:lstStyle/>
          <a:p>
            <a:r>
              <a:rPr lang="en-US" dirty="0"/>
              <a:t>Persons of Indian origin residing abroad can become Indian citizens if:</a:t>
            </a:r>
          </a:p>
          <a:p>
            <a:pPr lvl="1"/>
            <a:r>
              <a:rPr lang="en-US" dirty="0"/>
              <a:t>They register at Indian diplomatic missions.</a:t>
            </a:r>
          </a:p>
          <a:p>
            <a:endParaRPr lang="en-IN" dirty="0"/>
          </a:p>
        </p:txBody>
      </p:sp>
    </p:spTree>
    <p:extLst>
      <p:ext uri="{BB962C8B-B14F-4D97-AF65-F5344CB8AC3E}">
        <p14:creationId xmlns:p14="http://schemas.microsoft.com/office/powerpoint/2010/main" val="649389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E7AAC-F659-F294-C216-2905865307CE}"/>
              </a:ext>
            </a:extLst>
          </p:cNvPr>
          <p:cNvSpPr>
            <a:spLocks noGrp="1"/>
          </p:cNvSpPr>
          <p:nvPr>
            <p:ph type="title"/>
          </p:nvPr>
        </p:nvSpPr>
        <p:spPr/>
        <p:txBody>
          <a:bodyPr/>
          <a:lstStyle/>
          <a:p>
            <a:r>
              <a:rPr lang="en-US" dirty="0"/>
              <a:t>Article 9 – Voluntary Acquisition of Foreign Citizenship</a:t>
            </a:r>
            <a:endParaRPr lang="en-IN" dirty="0"/>
          </a:p>
        </p:txBody>
      </p:sp>
      <p:sp>
        <p:nvSpPr>
          <p:cNvPr id="3" name="Content Placeholder 2">
            <a:extLst>
              <a:ext uri="{FF2B5EF4-FFF2-40B4-BE49-F238E27FC236}">
                <a16:creationId xmlns:a16="http://schemas.microsoft.com/office/drawing/2014/main" id="{45B84EBB-ABFE-F3E8-169D-833484DF6B8D}"/>
              </a:ext>
            </a:extLst>
          </p:cNvPr>
          <p:cNvSpPr>
            <a:spLocks noGrp="1"/>
          </p:cNvSpPr>
          <p:nvPr>
            <p:ph sz="quarter" idx="1"/>
          </p:nvPr>
        </p:nvSpPr>
        <p:spPr/>
        <p:txBody>
          <a:bodyPr/>
          <a:lstStyle/>
          <a:p>
            <a:r>
              <a:rPr lang="en-US" dirty="0"/>
              <a:t>If a person </a:t>
            </a:r>
            <a:r>
              <a:rPr lang="en-US" b="1" dirty="0"/>
              <a:t>voluntarily acquires citizenship of another country</a:t>
            </a:r>
            <a:r>
              <a:rPr lang="en-US" dirty="0"/>
              <a:t>, they lose Indian citizenship.</a:t>
            </a:r>
          </a:p>
          <a:p>
            <a:r>
              <a:rPr lang="en-US" dirty="0"/>
              <a:t>India does </a:t>
            </a:r>
            <a:r>
              <a:rPr lang="en-US" b="1" dirty="0"/>
              <a:t>not allow dual citizenship</a:t>
            </a:r>
            <a:r>
              <a:rPr lang="en-US" dirty="0"/>
              <a:t>.</a:t>
            </a:r>
          </a:p>
          <a:p>
            <a:endParaRPr lang="en-IN" dirty="0"/>
          </a:p>
        </p:txBody>
      </p:sp>
    </p:spTree>
    <p:extLst>
      <p:ext uri="{BB962C8B-B14F-4D97-AF65-F5344CB8AC3E}">
        <p14:creationId xmlns:p14="http://schemas.microsoft.com/office/powerpoint/2010/main" val="3175946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C2502-1307-4475-7532-674F0EEC6978}"/>
              </a:ext>
            </a:extLst>
          </p:cNvPr>
          <p:cNvSpPr>
            <a:spLocks noGrp="1"/>
          </p:cNvSpPr>
          <p:nvPr>
            <p:ph type="title"/>
          </p:nvPr>
        </p:nvSpPr>
        <p:spPr/>
        <p:txBody>
          <a:bodyPr/>
          <a:lstStyle/>
          <a:p>
            <a:r>
              <a:rPr lang="en-US" dirty="0"/>
              <a:t>Article 10 – Continuance of Citizenship</a:t>
            </a:r>
            <a:endParaRPr lang="en-IN" dirty="0"/>
          </a:p>
        </p:txBody>
      </p:sp>
      <p:sp>
        <p:nvSpPr>
          <p:cNvPr id="3" name="Content Placeholder 2">
            <a:extLst>
              <a:ext uri="{FF2B5EF4-FFF2-40B4-BE49-F238E27FC236}">
                <a16:creationId xmlns:a16="http://schemas.microsoft.com/office/drawing/2014/main" id="{ABED1C19-A416-95F9-5E6D-78E9FE285268}"/>
              </a:ext>
            </a:extLst>
          </p:cNvPr>
          <p:cNvSpPr>
            <a:spLocks noGrp="1"/>
          </p:cNvSpPr>
          <p:nvPr>
            <p:ph sz="quarter" idx="1"/>
          </p:nvPr>
        </p:nvSpPr>
        <p:spPr/>
        <p:txBody>
          <a:bodyPr/>
          <a:lstStyle/>
          <a:p>
            <a:r>
              <a:rPr lang="en-US" dirty="0"/>
              <a:t>Persons recognized as citizens under the Constitution </a:t>
            </a:r>
            <a:r>
              <a:rPr lang="en-US" b="1" dirty="0"/>
              <a:t>continue to remain citizens</a:t>
            </a:r>
            <a:r>
              <a:rPr lang="en-US" dirty="0"/>
              <a:t> unless Parliament changes the law.</a:t>
            </a:r>
            <a:endParaRPr lang="en-IN" dirty="0"/>
          </a:p>
        </p:txBody>
      </p:sp>
    </p:spTree>
    <p:extLst>
      <p:ext uri="{BB962C8B-B14F-4D97-AF65-F5344CB8AC3E}">
        <p14:creationId xmlns:p14="http://schemas.microsoft.com/office/powerpoint/2010/main" val="9789469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AE7AB-4774-E990-F198-523BB6E19A01}"/>
              </a:ext>
            </a:extLst>
          </p:cNvPr>
          <p:cNvSpPr>
            <a:spLocks noGrp="1"/>
          </p:cNvSpPr>
          <p:nvPr>
            <p:ph type="title"/>
          </p:nvPr>
        </p:nvSpPr>
        <p:spPr/>
        <p:txBody>
          <a:bodyPr/>
          <a:lstStyle/>
          <a:p>
            <a:r>
              <a:rPr lang="en-US" dirty="0"/>
              <a:t>Article 11 – Power of Parliament</a:t>
            </a:r>
            <a:endParaRPr lang="en-IN" dirty="0"/>
          </a:p>
        </p:txBody>
      </p:sp>
      <p:sp>
        <p:nvSpPr>
          <p:cNvPr id="3" name="Content Placeholder 2">
            <a:extLst>
              <a:ext uri="{FF2B5EF4-FFF2-40B4-BE49-F238E27FC236}">
                <a16:creationId xmlns:a16="http://schemas.microsoft.com/office/drawing/2014/main" id="{CA499F6C-CD58-DCB7-86ED-6825E3212DBC}"/>
              </a:ext>
            </a:extLst>
          </p:cNvPr>
          <p:cNvSpPr>
            <a:spLocks noGrp="1"/>
          </p:cNvSpPr>
          <p:nvPr>
            <p:ph sz="quarter" idx="1"/>
          </p:nvPr>
        </p:nvSpPr>
        <p:spPr/>
        <p:txBody>
          <a:bodyPr/>
          <a:lstStyle/>
          <a:p>
            <a:r>
              <a:rPr lang="en-US" dirty="0"/>
              <a:t>Parliament has the authority to regulate citizenship.</a:t>
            </a:r>
          </a:p>
          <a:p>
            <a:r>
              <a:rPr lang="en-US" dirty="0"/>
              <a:t>This led to the enactment of:</a:t>
            </a:r>
          </a:p>
          <a:p>
            <a:r>
              <a:rPr lang="en-US" b="1" dirty="0"/>
              <a:t>Citizenship Act 1955</a:t>
            </a:r>
            <a:endParaRPr lang="en-US" dirty="0"/>
          </a:p>
          <a:p>
            <a:endParaRPr lang="en-IN" dirty="0"/>
          </a:p>
        </p:txBody>
      </p:sp>
    </p:spTree>
    <p:extLst>
      <p:ext uri="{BB962C8B-B14F-4D97-AF65-F5344CB8AC3E}">
        <p14:creationId xmlns:p14="http://schemas.microsoft.com/office/powerpoint/2010/main" val="1476348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pPr algn="ctr"/>
            <a:r>
              <a:rPr lang="en-US" sz="4000" b="1" dirty="0">
                <a:latin typeface="Agency FB" pitchFamily="34" charset="0"/>
              </a:rPr>
              <a:t>Introduction</a:t>
            </a:r>
          </a:p>
        </p:txBody>
      </p:sp>
      <p:sp>
        <p:nvSpPr>
          <p:cNvPr id="3" name="Content Placeholder 2"/>
          <p:cNvSpPr>
            <a:spLocks noGrp="1"/>
          </p:cNvSpPr>
          <p:nvPr>
            <p:ph sz="quarter" idx="1"/>
          </p:nvPr>
        </p:nvSpPr>
        <p:spPr>
          <a:xfrm>
            <a:off x="457200" y="1219200"/>
            <a:ext cx="8229600" cy="5181600"/>
          </a:xfrm>
        </p:spPr>
        <p:txBody>
          <a:bodyPr>
            <a:normAutofit/>
          </a:bodyPr>
          <a:lstStyle/>
          <a:p>
            <a:pPr algn="just"/>
            <a:r>
              <a:rPr lang="en-US" sz="2800" dirty="0">
                <a:latin typeface="Agency FB" pitchFamily="34" charset="0"/>
              </a:rPr>
              <a:t>Course objective:</a:t>
            </a:r>
          </a:p>
          <a:p>
            <a:pPr lvl="1"/>
            <a:r>
              <a:rPr lang="en-US" dirty="0"/>
              <a:t>The paper aims at introducing students to the nature, emergence and functioning of the </a:t>
            </a:r>
            <a:r>
              <a:rPr lang="en-IN" dirty="0"/>
              <a:t>Constitution of India</a:t>
            </a:r>
            <a:r>
              <a:rPr lang="en-IN" sz="800" dirty="0"/>
              <a:t>.</a:t>
            </a:r>
          </a:p>
          <a:p>
            <a:pPr lvl="1"/>
            <a:r>
              <a:rPr lang="en-US" dirty="0"/>
              <a:t>This paper seeks to impart learning on the significance of the idea of citizenship and rights and how has constitution incorporated them and what does it reflect on the nature of Indian constitution.</a:t>
            </a:r>
          </a:p>
          <a:p>
            <a:pPr lvl="1"/>
            <a:r>
              <a:rPr lang="en-US" dirty="0"/>
              <a:t>This paper intends to make students understand the normative basis of key public institutions in India and the nature of their functioning.</a:t>
            </a:r>
          </a:p>
          <a:p>
            <a:pPr lvl="1"/>
            <a:r>
              <a:rPr lang="en-US" dirty="0">
                <a:latin typeface="Agency FB" pitchFamily="34" charset="0"/>
              </a:rPr>
              <a:t>This paper aims to explore the distinctiveness of Indian federalism and how does the emergence of new institutions like NITI Aayog reflect on the changing character of federalism in India</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E1E40-C7B4-DC92-A908-DCA499FF8302}"/>
              </a:ext>
            </a:extLst>
          </p:cNvPr>
          <p:cNvSpPr>
            <a:spLocks noGrp="1"/>
          </p:cNvSpPr>
          <p:nvPr>
            <p:ph type="title"/>
          </p:nvPr>
        </p:nvSpPr>
        <p:spPr/>
        <p:txBody>
          <a:bodyPr/>
          <a:lstStyle/>
          <a:p>
            <a:r>
              <a:rPr lang="en-IN" dirty="0"/>
              <a:t>Modes of Acquiring Citizenship</a:t>
            </a:r>
          </a:p>
        </p:txBody>
      </p:sp>
      <p:sp>
        <p:nvSpPr>
          <p:cNvPr id="3" name="Content Placeholder 2">
            <a:extLst>
              <a:ext uri="{FF2B5EF4-FFF2-40B4-BE49-F238E27FC236}">
                <a16:creationId xmlns:a16="http://schemas.microsoft.com/office/drawing/2014/main" id="{4F0B89EC-F9AC-00BB-537F-99C55BB068E6}"/>
              </a:ext>
            </a:extLst>
          </p:cNvPr>
          <p:cNvSpPr>
            <a:spLocks noGrp="1"/>
          </p:cNvSpPr>
          <p:nvPr>
            <p:ph sz="quarter" idx="1"/>
          </p:nvPr>
        </p:nvSpPr>
        <p:spPr/>
        <p:txBody>
          <a:bodyPr/>
          <a:lstStyle/>
          <a:p>
            <a:r>
              <a:rPr lang="en-US" dirty="0"/>
              <a:t>Under the Citizenship Act 1955:</a:t>
            </a:r>
          </a:p>
          <a:p>
            <a:pPr lvl="1"/>
            <a:r>
              <a:rPr lang="en-US" dirty="0"/>
              <a:t>By Birth</a:t>
            </a:r>
          </a:p>
          <a:p>
            <a:pPr lvl="1"/>
            <a:r>
              <a:rPr lang="en-US" dirty="0"/>
              <a:t>By Descent</a:t>
            </a:r>
          </a:p>
          <a:p>
            <a:pPr lvl="1"/>
            <a:r>
              <a:rPr lang="en-US" dirty="0"/>
              <a:t>By Registration</a:t>
            </a:r>
          </a:p>
          <a:p>
            <a:pPr lvl="1"/>
            <a:r>
              <a:rPr lang="en-US" dirty="0"/>
              <a:t>By Naturalization</a:t>
            </a:r>
          </a:p>
          <a:p>
            <a:pPr lvl="1"/>
            <a:r>
              <a:rPr lang="en-US" dirty="0"/>
              <a:t>By Incorporation of Territory</a:t>
            </a:r>
          </a:p>
          <a:p>
            <a:endParaRPr lang="en-IN" dirty="0"/>
          </a:p>
        </p:txBody>
      </p:sp>
    </p:spTree>
    <p:extLst>
      <p:ext uri="{BB962C8B-B14F-4D97-AF65-F5344CB8AC3E}">
        <p14:creationId xmlns:p14="http://schemas.microsoft.com/office/powerpoint/2010/main" val="23177053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75196-A6E9-EBE1-0E2A-EA6F2C30ADE6}"/>
              </a:ext>
            </a:extLst>
          </p:cNvPr>
          <p:cNvSpPr>
            <a:spLocks noGrp="1"/>
          </p:cNvSpPr>
          <p:nvPr>
            <p:ph type="title"/>
          </p:nvPr>
        </p:nvSpPr>
        <p:spPr/>
        <p:txBody>
          <a:bodyPr/>
          <a:lstStyle/>
          <a:p>
            <a:r>
              <a:rPr lang="en-IN" dirty="0"/>
              <a:t>Loss of Citizenship</a:t>
            </a:r>
          </a:p>
        </p:txBody>
      </p:sp>
      <p:sp>
        <p:nvSpPr>
          <p:cNvPr id="3" name="Content Placeholder 2">
            <a:extLst>
              <a:ext uri="{FF2B5EF4-FFF2-40B4-BE49-F238E27FC236}">
                <a16:creationId xmlns:a16="http://schemas.microsoft.com/office/drawing/2014/main" id="{606714DE-008A-2DFB-A806-18095FF59344}"/>
              </a:ext>
            </a:extLst>
          </p:cNvPr>
          <p:cNvSpPr>
            <a:spLocks noGrp="1"/>
          </p:cNvSpPr>
          <p:nvPr>
            <p:ph sz="quarter" idx="1"/>
          </p:nvPr>
        </p:nvSpPr>
        <p:spPr/>
        <p:txBody>
          <a:bodyPr/>
          <a:lstStyle/>
          <a:p>
            <a:r>
              <a:rPr lang="en-US" dirty="0"/>
              <a:t>Citizenship can be lost through:</a:t>
            </a:r>
          </a:p>
          <a:p>
            <a:pPr lvl="1"/>
            <a:r>
              <a:rPr lang="en-US" dirty="0"/>
              <a:t>Renunciation</a:t>
            </a:r>
          </a:p>
          <a:p>
            <a:pPr lvl="1"/>
            <a:r>
              <a:rPr lang="en-US" dirty="0"/>
              <a:t>Termination</a:t>
            </a:r>
          </a:p>
          <a:p>
            <a:pPr lvl="1"/>
            <a:r>
              <a:rPr lang="en-US" dirty="0"/>
              <a:t>Deprivation</a:t>
            </a:r>
          </a:p>
          <a:p>
            <a:r>
              <a:rPr lang="en-US" dirty="0"/>
              <a:t>These provisions ensure legal regulation of citizenship.</a:t>
            </a:r>
          </a:p>
          <a:p>
            <a:endParaRPr lang="en-IN" dirty="0"/>
          </a:p>
        </p:txBody>
      </p:sp>
    </p:spTree>
    <p:extLst>
      <p:ext uri="{BB962C8B-B14F-4D97-AF65-F5344CB8AC3E}">
        <p14:creationId xmlns:p14="http://schemas.microsoft.com/office/powerpoint/2010/main" val="37804611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BEB82-2C72-6003-4F06-E338661E60F5}"/>
              </a:ext>
            </a:extLst>
          </p:cNvPr>
          <p:cNvSpPr>
            <a:spLocks noGrp="1"/>
          </p:cNvSpPr>
          <p:nvPr>
            <p:ph type="title"/>
          </p:nvPr>
        </p:nvSpPr>
        <p:spPr/>
        <p:txBody>
          <a:bodyPr/>
          <a:lstStyle/>
          <a:p>
            <a:r>
              <a:rPr lang="en-IN" dirty="0"/>
              <a:t>Citizenship and Fundamental Rights</a:t>
            </a:r>
          </a:p>
        </p:txBody>
      </p:sp>
      <p:sp>
        <p:nvSpPr>
          <p:cNvPr id="3" name="Content Placeholder 2">
            <a:extLst>
              <a:ext uri="{FF2B5EF4-FFF2-40B4-BE49-F238E27FC236}">
                <a16:creationId xmlns:a16="http://schemas.microsoft.com/office/drawing/2014/main" id="{2A73C962-7003-DEF7-C684-49D663003F92}"/>
              </a:ext>
            </a:extLst>
          </p:cNvPr>
          <p:cNvSpPr>
            <a:spLocks noGrp="1"/>
          </p:cNvSpPr>
          <p:nvPr>
            <p:ph sz="quarter" idx="1"/>
          </p:nvPr>
        </p:nvSpPr>
        <p:spPr/>
        <p:txBody>
          <a:bodyPr/>
          <a:lstStyle/>
          <a:p>
            <a:r>
              <a:rPr lang="en-US" dirty="0"/>
              <a:t>Many rights in the Constitution are available only to citizens:</a:t>
            </a:r>
          </a:p>
          <a:p>
            <a:r>
              <a:rPr lang="en-US" dirty="0"/>
              <a:t>Examples:</a:t>
            </a:r>
          </a:p>
          <a:p>
            <a:pPr lvl="1"/>
            <a:r>
              <a:rPr lang="en-US" dirty="0"/>
              <a:t>Right to Freedom (Article 19)</a:t>
            </a:r>
          </a:p>
          <a:p>
            <a:pPr lvl="1"/>
            <a:r>
              <a:rPr lang="en-US" dirty="0"/>
              <a:t>Cultural and Educational Rights</a:t>
            </a:r>
          </a:p>
          <a:p>
            <a:r>
              <a:rPr lang="en-US" dirty="0"/>
              <a:t>Some rights apply to </a:t>
            </a:r>
            <a:r>
              <a:rPr lang="en-US" b="1" dirty="0"/>
              <a:t>all persons</a:t>
            </a:r>
            <a:r>
              <a:rPr lang="en-US" dirty="0"/>
              <a:t>, not only citizens.</a:t>
            </a:r>
          </a:p>
          <a:p>
            <a:endParaRPr lang="en-IN" dirty="0"/>
          </a:p>
        </p:txBody>
      </p:sp>
    </p:spTree>
    <p:extLst>
      <p:ext uri="{BB962C8B-B14F-4D97-AF65-F5344CB8AC3E}">
        <p14:creationId xmlns:p14="http://schemas.microsoft.com/office/powerpoint/2010/main" val="35787938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9BDC7-DCED-1C02-0C5F-2189715B568A}"/>
              </a:ext>
            </a:extLst>
          </p:cNvPr>
          <p:cNvSpPr>
            <a:spLocks noGrp="1"/>
          </p:cNvSpPr>
          <p:nvPr>
            <p:ph type="title"/>
          </p:nvPr>
        </p:nvSpPr>
        <p:spPr/>
        <p:txBody>
          <a:bodyPr/>
          <a:lstStyle/>
          <a:p>
            <a:r>
              <a:rPr lang="en-IN" dirty="0"/>
              <a:t>Importance of Citizenship</a:t>
            </a:r>
          </a:p>
        </p:txBody>
      </p:sp>
      <p:sp>
        <p:nvSpPr>
          <p:cNvPr id="3" name="Content Placeholder 2">
            <a:extLst>
              <a:ext uri="{FF2B5EF4-FFF2-40B4-BE49-F238E27FC236}">
                <a16:creationId xmlns:a16="http://schemas.microsoft.com/office/drawing/2014/main" id="{26192B4F-DCF7-EACD-3B68-B728A3A760E1}"/>
              </a:ext>
            </a:extLst>
          </p:cNvPr>
          <p:cNvSpPr>
            <a:spLocks noGrp="1"/>
          </p:cNvSpPr>
          <p:nvPr>
            <p:ph sz="quarter" idx="1"/>
          </p:nvPr>
        </p:nvSpPr>
        <p:spPr/>
        <p:txBody>
          <a:bodyPr/>
          <a:lstStyle/>
          <a:p>
            <a:r>
              <a:rPr lang="en-US" dirty="0"/>
              <a:t>Citizenship provides:</a:t>
            </a:r>
          </a:p>
          <a:p>
            <a:pPr lvl="1"/>
            <a:r>
              <a:rPr lang="en-US" dirty="0"/>
              <a:t>Political participation</a:t>
            </a:r>
          </a:p>
          <a:p>
            <a:pPr lvl="1"/>
            <a:r>
              <a:rPr lang="en-US" dirty="0"/>
              <a:t>Legal protection</a:t>
            </a:r>
          </a:p>
          <a:p>
            <a:pPr lvl="1"/>
            <a:r>
              <a:rPr lang="en-US" dirty="0"/>
              <a:t>National identity</a:t>
            </a:r>
          </a:p>
          <a:p>
            <a:pPr lvl="1"/>
            <a:r>
              <a:rPr lang="en-US" dirty="0"/>
              <a:t>Access to welfare and development</a:t>
            </a:r>
          </a:p>
          <a:p>
            <a:r>
              <a:rPr lang="en-US" dirty="0"/>
              <a:t>It strengthens democracy.</a:t>
            </a:r>
          </a:p>
          <a:p>
            <a:endParaRPr lang="en-IN" dirty="0"/>
          </a:p>
        </p:txBody>
      </p:sp>
    </p:spTree>
    <p:extLst>
      <p:ext uri="{BB962C8B-B14F-4D97-AF65-F5344CB8AC3E}">
        <p14:creationId xmlns:p14="http://schemas.microsoft.com/office/powerpoint/2010/main" val="37789950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0374F-5F72-DCD7-BD10-C0E33FC33C06}"/>
              </a:ext>
            </a:extLst>
          </p:cNvPr>
          <p:cNvSpPr>
            <a:spLocks noGrp="1"/>
          </p:cNvSpPr>
          <p:nvPr>
            <p:ph type="title"/>
          </p:nvPr>
        </p:nvSpPr>
        <p:spPr/>
        <p:txBody>
          <a:bodyPr/>
          <a:lstStyle/>
          <a:p>
            <a:r>
              <a:rPr lang="en-IN" dirty="0"/>
              <a:t>Contemporary Debates</a:t>
            </a:r>
          </a:p>
        </p:txBody>
      </p:sp>
      <p:sp>
        <p:nvSpPr>
          <p:cNvPr id="3" name="Content Placeholder 2">
            <a:extLst>
              <a:ext uri="{FF2B5EF4-FFF2-40B4-BE49-F238E27FC236}">
                <a16:creationId xmlns:a16="http://schemas.microsoft.com/office/drawing/2014/main" id="{15B3BBDA-AF67-5E17-4F8C-7D745B146B18}"/>
              </a:ext>
            </a:extLst>
          </p:cNvPr>
          <p:cNvSpPr>
            <a:spLocks noGrp="1"/>
          </p:cNvSpPr>
          <p:nvPr>
            <p:ph sz="quarter" idx="1"/>
          </p:nvPr>
        </p:nvSpPr>
        <p:spPr/>
        <p:txBody>
          <a:bodyPr/>
          <a:lstStyle/>
          <a:p>
            <a:r>
              <a:rPr lang="en-US" dirty="0"/>
              <a:t>Recent debates in India include:</a:t>
            </a:r>
          </a:p>
          <a:p>
            <a:pPr lvl="1"/>
            <a:r>
              <a:rPr lang="en-US" dirty="0"/>
              <a:t>Citizenship laws and amendments</a:t>
            </a:r>
          </a:p>
          <a:p>
            <a:pPr lvl="1"/>
            <a:r>
              <a:rPr lang="en-US" dirty="0"/>
              <a:t>Migration issues</a:t>
            </a:r>
          </a:p>
          <a:p>
            <a:pPr lvl="1"/>
            <a:r>
              <a:rPr lang="en-US" dirty="0"/>
              <a:t>Refugee rights</a:t>
            </a:r>
          </a:p>
          <a:p>
            <a:pPr lvl="1"/>
            <a:r>
              <a:rPr lang="en-US" dirty="0"/>
              <a:t>Identity and belonging</a:t>
            </a:r>
          </a:p>
          <a:p>
            <a:r>
              <a:rPr lang="en-US" dirty="0"/>
              <a:t>These debates show the evolving nature of citizenship.</a:t>
            </a:r>
          </a:p>
          <a:p>
            <a:endParaRPr lang="en-IN" dirty="0"/>
          </a:p>
        </p:txBody>
      </p:sp>
    </p:spTree>
    <p:extLst>
      <p:ext uri="{BB962C8B-B14F-4D97-AF65-F5344CB8AC3E}">
        <p14:creationId xmlns:p14="http://schemas.microsoft.com/office/powerpoint/2010/main" val="13148114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81208-9D99-4A09-1F2E-04F2E8339195}"/>
              </a:ext>
            </a:extLst>
          </p:cNvPr>
          <p:cNvSpPr>
            <a:spLocks noGrp="1"/>
          </p:cNvSpPr>
          <p:nvPr>
            <p:ph type="title"/>
          </p:nvPr>
        </p:nvSpPr>
        <p:spPr/>
        <p:txBody>
          <a:bodyPr/>
          <a:lstStyle/>
          <a:p>
            <a:r>
              <a:rPr lang="en-IN" dirty="0"/>
              <a:t>Conclusion</a:t>
            </a:r>
          </a:p>
        </p:txBody>
      </p:sp>
      <p:sp>
        <p:nvSpPr>
          <p:cNvPr id="3" name="Content Placeholder 2">
            <a:extLst>
              <a:ext uri="{FF2B5EF4-FFF2-40B4-BE49-F238E27FC236}">
                <a16:creationId xmlns:a16="http://schemas.microsoft.com/office/drawing/2014/main" id="{493A8909-1E2D-0CE9-BDA0-0442EFB2AB41}"/>
              </a:ext>
            </a:extLst>
          </p:cNvPr>
          <p:cNvSpPr>
            <a:spLocks noGrp="1"/>
          </p:cNvSpPr>
          <p:nvPr>
            <p:ph sz="quarter" idx="1"/>
          </p:nvPr>
        </p:nvSpPr>
        <p:spPr/>
        <p:txBody>
          <a:bodyPr/>
          <a:lstStyle/>
          <a:p>
            <a:r>
              <a:rPr lang="en-US" dirty="0"/>
              <a:t>Citizenship is the foundation of democratic participation.</a:t>
            </a:r>
          </a:p>
          <a:p>
            <a:r>
              <a:rPr lang="en-US" dirty="0"/>
              <a:t>It ensures:</a:t>
            </a:r>
          </a:p>
          <a:p>
            <a:pPr lvl="1"/>
            <a:r>
              <a:rPr lang="en-US" dirty="0"/>
              <a:t>Rights</a:t>
            </a:r>
          </a:p>
          <a:p>
            <a:pPr lvl="1"/>
            <a:r>
              <a:rPr lang="en-US" dirty="0"/>
              <a:t>Duties</a:t>
            </a:r>
          </a:p>
          <a:p>
            <a:pPr lvl="1"/>
            <a:r>
              <a:rPr lang="en-US" dirty="0"/>
              <a:t>Political belonging</a:t>
            </a:r>
          </a:p>
          <a:p>
            <a:r>
              <a:rPr lang="en-US" dirty="0"/>
              <a:t>The Indian Constitution provides a </a:t>
            </a:r>
            <a:r>
              <a:rPr lang="en-US" b="1" dirty="0"/>
              <a:t>comprehensive framework for regulating citizenship</a:t>
            </a:r>
            <a:r>
              <a:rPr lang="en-US" dirty="0"/>
              <a:t>.</a:t>
            </a:r>
          </a:p>
          <a:p>
            <a:endParaRPr lang="en-IN" dirty="0"/>
          </a:p>
        </p:txBody>
      </p:sp>
    </p:spTree>
    <p:extLst>
      <p:ext uri="{BB962C8B-B14F-4D97-AF65-F5344CB8AC3E}">
        <p14:creationId xmlns:p14="http://schemas.microsoft.com/office/powerpoint/2010/main" val="25021613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niruddha\Desktop\Thank You.jpg"/>
          <p:cNvPicPr>
            <a:picLocks noGrp="1" noChangeAspect="1" noChangeArrowheads="1"/>
          </p:cNvPicPr>
          <p:nvPr>
            <p:ph sz="quarter" idx="1"/>
          </p:nvPr>
        </p:nvPicPr>
        <p:blipFill>
          <a:blip r:embed="rId2" cstate="print"/>
          <a:srcRect/>
          <a:stretch>
            <a:fillRect/>
          </a:stretch>
        </p:blipFill>
        <p:spPr bwMode="auto">
          <a:xfrm>
            <a:off x="609600" y="685801"/>
            <a:ext cx="7924800" cy="56515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1564C2-A967-CC75-B5C5-A70C99E408FA}"/>
              </a:ext>
            </a:extLst>
          </p:cNvPr>
          <p:cNvSpPr>
            <a:spLocks noGrp="1"/>
          </p:cNvSpPr>
          <p:nvPr>
            <p:ph sz="quarter" idx="1"/>
          </p:nvPr>
        </p:nvSpPr>
        <p:spPr>
          <a:xfrm>
            <a:off x="457200" y="990600"/>
            <a:ext cx="7467600" cy="5483352"/>
          </a:xfrm>
        </p:spPr>
        <p:txBody>
          <a:bodyPr>
            <a:normAutofit lnSpcReduction="10000"/>
          </a:bodyPr>
          <a:lstStyle/>
          <a:p>
            <a:r>
              <a:rPr lang="en-US" sz="4000" dirty="0">
                <a:latin typeface="Agency FB" pitchFamily="34" charset="0"/>
              </a:rPr>
              <a:t>Course outcome</a:t>
            </a:r>
          </a:p>
          <a:p>
            <a:pPr lvl="1" algn="just"/>
            <a:r>
              <a:rPr lang="en-US" dirty="0"/>
              <a:t>Develop an understanding of the legacy of national movement and the principles that shaped the formation and functioning of the Constituent Assembly of India.</a:t>
            </a:r>
          </a:p>
          <a:p>
            <a:pPr lvl="1" algn="just"/>
            <a:r>
              <a:rPr lang="en-US" dirty="0"/>
              <a:t>Assess the role of ideas and norms in shaping democracy in India.</a:t>
            </a:r>
          </a:p>
          <a:p>
            <a:pPr lvl="1" algn="just"/>
            <a:r>
              <a:rPr lang="en-US" dirty="0"/>
              <a:t>Examine institutional design, challenges and resilience that mark key public institutions in India.</a:t>
            </a:r>
          </a:p>
          <a:p>
            <a:pPr lvl="1" algn="just"/>
            <a:r>
              <a:rPr lang="en-US" dirty="0" err="1"/>
              <a:t>Analyse</a:t>
            </a:r>
            <a:r>
              <a:rPr lang="en-US" dirty="0"/>
              <a:t> the basic idea on the constitutional provisions related to the legislature procedures in Indian Parliament.</a:t>
            </a:r>
          </a:p>
          <a:p>
            <a:pPr lvl="1" algn="just"/>
            <a:r>
              <a:rPr lang="en-US" dirty="0"/>
              <a:t>Construct an idea on the importance of states in Indian politics and how the changing character of federalism in India makes states the key player.</a:t>
            </a:r>
          </a:p>
        </p:txBody>
      </p:sp>
    </p:spTree>
    <p:extLst>
      <p:ext uri="{BB962C8B-B14F-4D97-AF65-F5344CB8AC3E}">
        <p14:creationId xmlns:p14="http://schemas.microsoft.com/office/powerpoint/2010/main" val="4095287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8229600" cy="5745163"/>
          </a:xfrm>
        </p:spPr>
        <p:txBody>
          <a:bodyPr>
            <a:noAutofit/>
          </a:bodyPr>
          <a:lstStyle/>
          <a:p>
            <a:pPr algn="ctr"/>
            <a:r>
              <a:rPr lang="en-US" sz="2800" dirty="0"/>
              <a:t>  </a:t>
            </a:r>
            <a:r>
              <a:rPr lang="en-IN" sz="2800" dirty="0"/>
              <a:t>POL020104: Indian Government &amp; Politics  </a:t>
            </a:r>
            <a:endParaRPr lang="en-US" sz="2000" b="1" dirty="0">
              <a:latin typeface="Andalus" pitchFamily="18" charset="-78"/>
              <a:cs typeface="Andalus" pitchFamily="18" charset="-78"/>
            </a:endParaRPr>
          </a:p>
          <a:p>
            <a:endParaRPr lang="en-IN" b="1" dirty="0"/>
          </a:p>
          <a:p>
            <a:r>
              <a:rPr lang="en-IN" b="1" dirty="0"/>
              <a:t>Unit-I: Indian Constitution: Emergence and Distinctiveness </a:t>
            </a:r>
            <a:endParaRPr lang="en-IN" dirty="0"/>
          </a:p>
          <a:p>
            <a:pPr lvl="1"/>
            <a:r>
              <a:rPr lang="en-US" dirty="0"/>
              <a:t>Constituent Assembly: Historical Backdrop and Formation</a:t>
            </a:r>
          </a:p>
          <a:p>
            <a:pPr lvl="1"/>
            <a:r>
              <a:rPr lang="en-US" dirty="0"/>
              <a:t>Basic Features of Indian Constitution</a:t>
            </a:r>
          </a:p>
          <a:p>
            <a:pPr lvl="1"/>
            <a:r>
              <a:rPr lang="en-US" dirty="0"/>
              <a:t>Amendment of Constitution: Nature and Procedure</a:t>
            </a:r>
          </a:p>
          <a:p>
            <a:endParaRPr lang="en-IN" dirty="0"/>
          </a:p>
          <a:p>
            <a:r>
              <a:rPr lang="en-IN" b="1" dirty="0"/>
              <a:t>Unit-II: Citizenship and Rights</a:t>
            </a:r>
            <a:endParaRPr lang="en-IN" dirty="0"/>
          </a:p>
          <a:p>
            <a:pPr lvl="1"/>
            <a:r>
              <a:rPr lang="en-IN" dirty="0"/>
              <a:t>Citizenship: Meaning and Provisions in the Constitution </a:t>
            </a:r>
          </a:p>
          <a:p>
            <a:pPr lvl="1"/>
            <a:r>
              <a:rPr lang="en-US" dirty="0"/>
              <a:t>Fundamental Rights and Fundamental Duties</a:t>
            </a:r>
          </a:p>
          <a:p>
            <a:pPr lvl="1"/>
            <a:r>
              <a:rPr lang="en-IN" dirty="0"/>
              <a:t>Directive Principles of State Policy</a:t>
            </a:r>
          </a:p>
          <a:p>
            <a:pPr marL="0" indent="0" algn="just">
              <a:buNone/>
            </a:pPr>
            <a:endParaRPr lang="en-US" sz="2000" dirty="0">
              <a:latin typeface="Andalus" pitchFamily="18" charset="-78"/>
              <a:cs typeface="Andalus" pitchFamily="18"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B07000-BEE4-5B6D-4D3F-B514CCCAB137}"/>
              </a:ext>
            </a:extLst>
          </p:cNvPr>
          <p:cNvSpPr>
            <a:spLocks noGrp="1"/>
          </p:cNvSpPr>
          <p:nvPr>
            <p:ph sz="quarter" idx="1"/>
          </p:nvPr>
        </p:nvSpPr>
        <p:spPr>
          <a:xfrm>
            <a:off x="457200" y="609600"/>
            <a:ext cx="7924800" cy="5864352"/>
          </a:xfrm>
        </p:spPr>
        <p:txBody>
          <a:bodyPr/>
          <a:lstStyle/>
          <a:p>
            <a:r>
              <a:rPr lang="en-IN" b="1" dirty="0"/>
              <a:t>Unit-III: Institutions</a:t>
            </a:r>
            <a:endParaRPr lang="en-IN" dirty="0"/>
          </a:p>
          <a:p>
            <a:pPr lvl="1" algn="just"/>
            <a:r>
              <a:rPr lang="en-US" dirty="0"/>
              <a:t>The Executive: President, Prime Minister and the Council of Ministers, Bureaucracy in India</a:t>
            </a:r>
          </a:p>
          <a:p>
            <a:pPr lvl="1"/>
            <a:r>
              <a:rPr lang="en-US" dirty="0"/>
              <a:t>The Parliament: Composition, Legislative Procedure in Parliament, Question of Decline</a:t>
            </a:r>
          </a:p>
          <a:p>
            <a:pPr lvl="1" algn="just"/>
            <a:r>
              <a:rPr lang="en-US" dirty="0"/>
              <a:t>The Judiciary: The Supreme Court, Appointment of Judges, Independence, Judicial Activism</a:t>
            </a:r>
          </a:p>
          <a:p>
            <a:endParaRPr lang="en-IN" dirty="0"/>
          </a:p>
          <a:p>
            <a:r>
              <a:rPr lang="en-IN" b="1" dirty="0"/>
              <a:t>Unit-IV: Federalism and Local Government</a:t>
            </a:r>
            <a:endParaRPr lang="en-IN" dirty="0"/>
          </a:p>
          <a:p>
            <a:pPr lvl="1"/>
            <a:r>
              <a:rPr lang="en-US" dirty="0"/>
              <a:t>Nature of Federal System: Constitutional Provisions, Distinctive features, NITI Ayog and Changing Character</a:t>
            </a:r>
          </a:p>
          <a:p>
            <a:pPr lvl="1"/>
            <a:r>
              <a:rPr lang="en-US" dirty="0"/>
              <a:t>Integration of Princely States in India, Union and Its Territory. </a:t>
            </a:r>
          </a:p>
          <a:p>
            <a:pPr lvl="1"/>
            <a:r>
              <a:rPr lang="en-US" dirty="0"/>
              <a:t>Panchayati Raj Institutions in India: Emergence, Composition, Powers and Functions, Actual working</a:t>
            </a:r>
          </a:p>
          <a:p>
            <a:endParaRPr lang="en-IN" dirty="0"/>
          </a:p>
        </p:txBody>
      </p:sp>
    </p:spTree>
    <p:extLst>
      <p:ext uri="{BB962C8B-B14F-4D97-AF65-F5344CB8AC3E}">
        <p14:creationId xmlns:p14="http://schemas.microsoft.com/office/powerpoint/2010/main" val="800996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981200"/>
            <a:ext cx="8229600" cy="2971800"/>
          </a:xfrm>
        </p:spPr>
        <p:txBody>
          <a:bodyPr>
            <a:normAutofit/>
          </a:bodyPr>
          <a:lstStyle/>
          <a:p>
            <a:r>
              <a:rPr lang="en-IN" b="1" dirty="0"/>
              <a:t>Unit-II: Citizenship and Rights</a:t>
            </a:r>
            <a:endParaRPr lang="en-IN" dirty="0"/>
          </a:p>
          <a:p>
            <a:pPr lvl="1"/>
            <a:r>
              <a:rPr lang="en-IN" dirty="0"/>
              <a:t>Citizenship: Meaning and Provisions in the Constitution </a:t>
            </a:r>
          </a:p>
          <a:p>
            <a:pPr lvl="1"/>
            <a:r>
              <a:rPr lang="en-US" dirty="0"/>
              <a:t>Fundamental Rights and Fundamental Duties</a:t>
            </a:r>
          </a:p>
          <a:p>
            <a:pPr lvl="1"/>
            <a:r>
              <a:rPr lang="en-IN" dirty="0"/>
              <a:t>Directive Principles of State Policy</a:t>
            </a:r>
          </a:p>
          <a:p>
            <a:endParaRPr lang="en-US" dirty="0">
              <a:latin typeface="Angsana New" pitchFamily="18" charset="-34"/>
              <a:cs typeface="Angsana New" pitchFamily="18" charset="-3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CEC92-6564-C280-600B-B5245241C794}"/>
              </a:ext>
            </a:extLst>
          </p:cNvPr>
          <p:cNvSpPr>
            <a:spLocks noGrp="1"/>
          </p:cNvSpPr>
          <p:nvPr>
            <p:ph type="title"/>
          </p:nvPr>
        </p:nvSpPr>
        <p:spPr/>
        <p:txBody>
          <a:bodyPr/>
          <a:lstStyle/>
          <a:p>
            <a:r>
              <a:rPr lang="en-IN" dirty="0"/>
              <a:t>Introduction</a:t>
            </a:r>
          </a:p>
        </p:txBody>
      </p:sp>
      <p:sp>
        <p:nvSpPr>
          <p:cNvPr id="3" name="Content Placeholder 2">
            <a:extLst>
              <a:ext uri="{FF2B5EF4-FFF2-40B4-BE49-F238E27FC236}">
                <a16:creationId xmlns:a16="http://schemas.microsoft.com/office/drawing/2014/main" id="{79715ACE-6443-9D70-BC25-56D3B58763F5}"/>
              </a:ext>
            </a:extLst>
          </p:cNvPr>
          <p:cNvSpPr>
            <a:spLocks noGrp="1"/>
          </p:cNvSpPr>
          <p:nvPr>
            <p:ph sz="quarter" idx="1"/>
          </p:nvPr>
        </p:nvSpPr>
        <p:spPr/>
        <p:txBody>
          <a:bodyPr/>
          <a:lstStyle/>
          <a:p>
            <a:r>
              <a:rPr lang="en-US" dirty="0"/>
              <a:t>Citizenship is a fundamental concept in political theory and constitutional law.</a:t>
            </a:r>
          </a:p>
          <a:p>
            <a:r>
              <a:rPr lang="en-US" dirty="0"/>
              <a:t>It defines the </a:t>
            </a:r>
            <a:r>
              <a:rPr lang="en-US" b="1" dirty="0"/>
              <a:t>relationship between the individual and the state</a:t>
            </a:r>
            <a:r>
              <a:rPr lang="en-US" dirty="0"/>
              <a:t>.</a:t>
            </a:r>
          </a:p>
          <a:p>
            <a:r>
              <a:rPr lang="en-US" dirty="0"/>
              <a:t>Citizenship determines:</a:t>
            </a:r>
          </a:p>
          <a:p>
            <a:pPr lvl="1"/>
            <a:r>
              <a:rPr lang="en-US" dirty="0"/>
              <a:t>Political membership</a:t>
            </a:r>
          </a:p>
          <a:p>
            <a:pPr lvl="1"/>
            <a:r>
              <a:rPr lang="en-US" dirty="0"/>
              <a:t>Rights and duties</a:t>
            </a:r>
          </a:p>
          <a:p>
            <a:pPr lvl="1"/>
            <a:r>
              <a:rPr lang="en-US" dirty="0"/>
              <a:t>Participation in governance</a:t>
            </a:r>
          </a:p>
          <a:p>
            <a:endParaRPr lang="en-IN" dirty="0"/>
          </a:p>
        </p:txBody>
      </p:sp>
    </p:spTree>
    <p:extLst>
      <p:ext uri="{BB962C8B-B14F-4D97-AF65-F5344CB8AC3E}">
        <p14:creationId xmlns:p14="http://schemas.microsoft.com/office/powerpoint/2010/main" val="3382729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829CE-ACE1-DD5E-D25D-04A766684F95}"/>
              </a:ext>
            </a:extLst>
          </p:cNvPr>
          <p:cNvSpPr>
            <a:spLocks noGrp="1"/>
          </p:cNvSpPr>
          <p:nvPr>
            <p:ph type="title"/>
          </p:nvPr>
        </p:nvSpPr>
        <p:spPr/>
        <p:txBody>
          <a:bodyPr/>
          <a:lstStyle/>
          <a:p>
            <a:r>
              <a:rPr lang="en-IN" dirty="0"/>
              <a:t>Meaning of Citizenship</a:t>
            </a:r>
          </a:p>
        </p:txBody>
      </p:sp>
      <p:sp>
        <p:nvSpPr>
          <p:cNvPr id="3" name="Content Placeholder 2">
            <a:extLst>
              <a:ext uri="{FF2B5EF4-FFF2-40B4-BE49-F238E27FC236}">
                <a16:creationId xmlns:a16="http://schemas.microsoft.com/office/drawing/2014/main" id="{28AEF91E-F26C-8A02-7199-8513306DD30C}"/>
              </a:ext>
            </a:extLst>
          </p:cNvPr>
          <p:cNvSpPr>
            <a:spLocks noGrp="1"/>
          </p:cNvSpPr>
          <p:nvPr>
            <p:ph sz="quarter" idx="1"/>
          </p:nvPr>
        </p:nvSpPr>
        <p:spPr/>
        <p:txBody>
          <a:bodyPr/>
          <a:lstStyle/>
          <a:p>
            <a:r>
              <a:rPr lang="en-US" dirty="0"/>
              <a:t>Citizenship refers to </a:t>
            </a:r>
            <a:r>
              <a:rPr lang="en-US" b="1" dirty="0"/>
              <a:t>legal membership in a state</a:t>
            </a:r>
            <a:r>
              <a:rPr lang="en-US" dirty="0"/>
              <a:t>.</a:t>
            </a:r>
          </a:p>
          <a:p>
            <a:r>
              <a:rPr lang="en-US" dirty="0"/>
              <a:t>A citizen enjoys:</a:t>
            </a:r>
          </a:p>
          <a:p>
            <a:pPr lvl="1"/>
            <a:r>
              <a:rPr lang="en-US" dirty="0"/>
              <a:t>Political rights</a:t>
            </a:r>
          </a:p>
          <a:p>
            <a:pPr lvl="1"/>
            <a:r>
              <a:rPr lang="en-US" dirty="0"/>
              <a:t>Civil rights</a:t>
            </a:r>
          </a:p>
          <a:p>
            <a:pPr lvl="1"/>
            <a:r>
              <a:rPr lang="en-US" dirty="0"/>
              <a:t>Legal protection from the state</a:t>
            </a:r>
          </a:p>
          <a:p>
            <a:r>
              <a:rPr lang="en-US" dirty="0"/>
              <a:t>Key features:</a:t>
            </a:r>
          </a:p>
          <a:p>
            <a:pPr lvl="1"/>
            <a:r>
              <a:rPr lang="en-US" dirty="0"/>
              <a:t>Political identity</a:t>
            </a:r>
          </a:p>
          <a:p>
            <a:pPr lvl="1"/>
            <a:r>
              <a:rPr lang="en-US" dirty="0"/>
              <a:t>Legal status</a:t>
            </a:r>
          </a:p>
          <a:p>
            <a:pPr lvl="1"/>
            <a:r>
              <a:rPr lang="en-US" dirty="0"/>
              <a:t>Participation in democratic processes</a:t>
            </a:r>
          </a:p>
          <a:p>
            <a:endParaRPr lang="en-IN" dirty="0"/>
          </a:p>
        </p:txBody>
      </p:sp>
    </p:spTree>
    <p:extLst>
      <p:ext uri="{BB962C8B-B14F-4D97-AF65-F5344CB8AC3E}">
        <p14:creationId xmlns:p14="http://schemas.microsoft.com/office/powerpoint/2010/main" val="722348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F13DF-A547-F101-F27A-2CAF0C875303}"/>
              </a:ext>
            </a:extLst>
          </p:cNvPr>
          <p:cNvSpPr>
            <a:spLocks noGrp="1"/>
          </p:cNvSpPr>
          <p:nvPr>
            <p:ph type="title"/>
          </p:nvPr>
        </p:nvSpPr>
        <p:spPr/>
        <p:txBody>
          <a:bodyPr/>
          <a:lstStyle/>
          <a:p>
            <a:r>
              <a:rPr lang="en-IN" dirty="0"/>
              <a:t>Definitions of Citizenship</a:t>
            </a:r>
          </a:p>
        </p:txBody>
      </p:sp>
      <p:sp>
        <p:nvSpPr>
          <p:cNvPr id="3" name="Content Placeholder 2">
            <a:extLst>
              <a:ext uri="{FF2B5EF4-FFF2-40B4-BE49-F238E27FC236}">
                <a16:creationId xmlns:a16="http://schemas.microsoft.com/office/drawing/2014/main" id="{AD86DF10-DAEB-3D09-5CA6-4F39F7217167}"/>
              </a:ext>
            </a:extLst>
          </p:cNvPr>
          <p:cNvSpPr>
            <a:spLocks noGrp="1"/>
          </p:cNvSpPr>
          <p:nvPr>
            <p:ph sz="quarter" idx="1"/>
          </p:nvPr>
        </p:nvSpPr>
        <p:spPr/>
        <p:txBody>
          <a:bodyPr/>
          <a:lstStyle/>
          <a:p>
            <a:r>
              <a:rPr lang="en-US" b="1" dirty="0"/>
              <a:t>T. H. Marshall</a:t>
            </a:r>
          </a:p>
          <a:p>
            <a:r>
              <a:rPr lang="en-US" dirty="0"/>
              <a:t>Citizenship is:</a:t>
            </a:r>
          </a:p>
          <a:p>
            <a:pPr lvl="1"/>
            <a:r>
              <a:rPr lang="en-US" dirty="0"/>
              <a:t>“A status bestowed on those who are full members of a community.”</a:t>
            </a:r>
          </a:p>
          <a:p>
            <a:r>
              <a:rPr lang="en-US" dirty="0"/>
              <a:t>He identified three types of rights:</a:t>
            </a:r>
          </a:p>
          <a:p>
            <a:pPr lvl="1"/>
            <a:r>
              <a:rPr lang="en-US" dirty="0"/>
              <a:t>Civil rights</a:t>
            </a:r>
          </a:p>
          <a:p>
            <a:pPr lvl="1"/>
            <a:r>
              <a:rPr lang="en-US" dirty="0"/>
              <a:t>Political rights</a:t>
            </a:r>
          </a:p>
          <a:p>
            <a:pPr lvl="1"/>
            <a:r>
              <a:rPr lang="en-US" dirty="0"/>
              <a:t>Social rights</a:t>
            </a:r>
          </a:p>
          <a:p>
            <a:endParaRPr lang="en-IN" dirty="0"/>
          </a:p>
        </p:txBody>
      </p:sp>
    </p:spTree>
    <p:extLst>
      <p:ext uri="{BB962C8B-B14F-4D97-AF65-F5344CB8AC3E}">
        <p14:creationId xmlns:p14="http://schemas.microsoft.com/office/powerpoint/2010/main" val="41419791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8528</TotalTime>
  <Words>973</Words>
  <Application>Microsoft Office PowerPoint</Application>
  <PresentationFormat>On-screen Show (4:3)</PresentationFormat>
  <Paragraphs>158</Paragraphs>
  <Slides>26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Agency FB</vt:lpstr>
      <vt:lpstr>Andalus</vt:lpstr>
      <vt:lpstr>Angsana New</vt:lpstr>
      <vt:lpstr>Century Schoolbook</vt:lpstr>
      <vt:lpstr>Wingdings</vt:lpstr>
      <vt:lpstr>Wingdings 2</vt:lpstr>
      <vt:lpstr>Oriel</vt:lpstr>
      <vt:lpstr>  POL020104: Indian Government &amp; Politics  </vt:lpstr>
      <vt:lpstr>Introduction</vt:lpstr>
      <vt:lpstr>PowerPoint Presentation</vt:lpstr>
      <vt:lpstr>PowerPoint Presentation</vt:lpstr>
      <vt:lpstr>PowerPoint Presentation</vt:lpstr>
      <vt:lpstr>PowerPoint Presentation</vt:lpstr>
      <vt:lpstr>Introduction</vt:lpstr>
      <vt:lpstr>Meaning of Citizenship</vt:lpstr>
      <vt:lpstr>Definitions of Citizenship</vt:lpstr>
      <vt:lpstr>Types of Citizenship Rights</vt:lpstr>
      <vt:lpstr>Citizenship in India</vt:lpstr>
      <vt:lpstr>Constitutional Provisions on Citizenship</vt:lpstr>
      <vt:lpstr>Article 5 – Citizenship at Commencement</vt:lpstr>
      <vt:lpstr>Article 6 – Citizenship of Migrants from Pakistan</vt:lpstr>
      <vt:lpstr>Article 7 – Migrants to Pakistan</vt:lpstr>
      <vt:lpstr>Article 8 – Citizenship of Indians Abroad</vt:lpstr>
      <vt:lpstr>Article 9 – Voluntary Acquisition of Foreign Citizenship</vt:lpstr>
      <vt:lpstr>Article 10 – Continuance of Citizenship</vt:lpstr>
      <vt:lpstr>Article 11 – Power of Parliament</vt:lpstr>
      <vt:lpstr>Modes of Acquiring Citizenship</vt:lpstr>
      <vt:lpstr>Loss of Citizenship</vt:lpstr>
      <vt:lpstr>Citizenship and Fundamental Rights</vt:lpstr>
      <vt:lpstr>Importance of Citizenship</vt:lpstr>
      <vt:lpstr>Contemporary Debates</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 HC 4036  Global Politics</dc:title>
  <dc:creator>Aniruddha</dc:creator>
  <cp:lastModifiedBy>Aniruddha Kumar Baro</cp:lastModifiedBy>
  <cp:revision>132</cp:revision>
  <dcterms:created xsi:type="dcterms:W3CDTF">2006-08-16T00:00:00Z</dcterms:created>
  <dcterms:modified xsi:type="dcterms:W3CDTF">2026-03-10T18:10:46Z</dcterms:modified>
</cp:coreProperties>
</file>