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838199"/>
          </a:xfrm>
        </p:spPr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7848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Topic-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Bureaucracy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Presented by- </a:t>
            </a:r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Reforms &amp; Modernization</a:t>
            </a:r>
            <a:endParaRPr lang="en-US" dirty="0" smtClean="0"/>
          </a:p>
          <a:p>
            <a:r>
              <a:rPr lang="en-US" b="1" dirty="0" smtClean="0"/>
              <a:t>e-Governance &amp; Digital Transformation:</a:t>
            </a:r>
            <a:r>
              <a:rPr lang="en-US" dirty="0" smtClean="0"/>
              <a:t> Initiatives like Digital India and </a:t>
            </a:r>
            <a:r>
              <a:rPr lang="en-US" dirty="0" err="1" smtClean="0"/>
              <a:t>Aadhaar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Administrative Reforms &amp; Simplification:</a:t>
            </a:r>
            <a:r>
              <a:rPr lang="en-US" dirty="0" smtClean="0"/>
              <a:t> Reducing paperwork and improving efficiency.</a:t>
            </a:r>
          </a:p>
          <a:p>
            <a:r>
              <a:rPr lang="en-US" b="1" dirty="0" smtClean="0"/>
              <a:t>Training &amp; Capacity Building:</a:t>
            </a:r>
            <a:r>
              <a:rPr lang="en-US" dirty="0" smtClean="0"/>
              <a:t> Programs like Mission </a:t>
            </a:r>
            <a:r>
              <a:rPr lang="en-US" dirty="0" err="1" smtClean="0"/>
              <a:t>Karmayogi</a:t>
            </a:r>
            <a:r>
              <a:rPr lang="en-US" dirty="0" smtClean="0"/>
              <a:t> for skill development.</a:t>
            </a:r>
          </a:p>
          <a:p>
            <a:r>
              <a:rPr lang="en-US" b="1" dirty="0" smtClean="0"/>
              <a:t>Strengthening Transparency &amp; Accountability:</a:t>
            </a:r>
            <a:r>
              <a:rPr lang="en-US" dirty="0" smtClean="0"/>
              <a:t> RTI Act and </a:t>
            </a:r>
            <a:r>
              <a:rPr lang="en-US" dirty="0" err="1" smtClean="0"/>
              <a:t>Lokpal</a:t>
            </a:r>
            <a:r>
              <a:rPr lang="en-US" dirty="0" smtClean="0"/>
              <a:t> reforms.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Bureaucracy is essential for governance and policy implementation.</a:t>
            </a:r>
          </a:p>
          <a:p>
            <a:r>
              <a:rPr lang="en-US" dirty="0" smtClean="0"/>
              <a:t>Continuous reforms are necessary to enhance efficiency and transparency.</a:t>
            </a:r>
          </a:p>
          <a:p>
            <a:r>
              <a:rPr lang="en-US" dirty="0" smtClean="0"/>
              <a:t>A balance between authority and accountability is key to a responsive bureaucracy.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emergence of bureaucracy in Indian administration has evolved over centuries, shaped by historical, colonial, and post-independence developments. Here’s an overview of its evolution:</a:t>
            </a:r>
          </a:p>
          <a:p>
            <a:r>
              <a:rPr lang="en-US" b="1" dirty="0" smtClean="0"/>
              <a:t>1. Ancient India: Proto-Bureaucracy</a:t>
            </a:r>
          </a:p>
          <a:p>
            <a:r>
              <a:rPr lang="en-US" b="1" dirty="0" err="1" smtClean="0"/>
              <a:t>Mauryan</a:t>
            </a:r>
            <a:r>
              <a:rPr lang="en-US" b="1" dirty="0" smtClean="0"/>
              <a:t> Administration (321–185 BCE):</a:t>
            </a:r>
            <a:r>
              <a:rPr lang="en-US" dirty="0" smtClean="0"/>
              <a:t> Under Chandragupta </a:t>
            </a:r>
            <a:r>
              <a:rPr lang="en-US" dirty="0" err="1" smtClean="0"/>
              <a:t>Maurya</a:t>
            </a:r>
            <a:r>
              <a:rPr lang="en-US" dirty="0" smtClean="0"/>
              <a:t> and </a:t>
            </a:r>
            <a:r>
              <a:rPr lang="en-US" dirty="0" err="1" smtClean="0"/>
              <a:t>Ashoka</a:t>
            </a:r>
            <a:r>
              <a:rPr lang="en-US" dirty="0" smtClean="0"/>
              <a:t>, a well-organized bureaucracy was established with officials like </a:t>
            </a:r>
            <a:r>
              <a:rPr lang="en-US" dirty="0" err="1" smtClean="0"/>
              <a:t>Amatyas</a:t>
            </a:r>
            <a:r>
              <a:rPr lang="en-US" dirty="0" smtClean="0"/>
              <a:t> (ministers), </a:t>
            </a:r>
            <a:r>
              <a:rPr lang="en-US" dirty="0" err="1" smtClean="0"/>
              <a:t>Rajukas</a:t>
            </a:r>
            <a:r>
              <a:rPr lang="en-US" dirty="0" smtClean="0"/>
              <a:t> (judicial officers), and </a:t>
            </a:r>
            <a:r>
              <a:rPr lang="en-US" dirty="0" err="1" smtClean="0"/>
              <a:t>Dhamma</a:t>
            </a:r>
            <a:r>
              <a:rPr lang="en-US" dirty="0" smtClean="0"/>
              <a:t> </a:t>
            </a:r>
            <a:r>
              <a:rPr lang="en-US" dirty="0" err="1" smtClean="0"/>
              <a:t>Mahamatras</a:t>
            </a:r>
            <a:r>
              <a:rPr lang="en-US" dirty="0" smtClean="0"/>
              <a:t> (moral officers). The </a:t>
            </a:r>
            <a:r>
              <a:rPr lang="en-US" i="1" dirty="0" err="1" smtClean="0"/>
              <a:t>Arthashastra</a:t>
            </a:r>
            <a:r>
              <a:rPr lang="en-US" dirty="0" smtClean="0"/>
              <a:t> by </a:t>
            </a:r>
            <a:r>
              <a:rPr lang="en-US" dirty="0" err="1" smtClean="0"/>
              <a:t>Kautilya</a:t>
            </a:r>
            <a:r>
              <a:rPr lang="en-US" dirty="0" smtClean="0"/>
              <a:t> provided a framework for governance.</a:t>
            </a:r>
          </a:p>
          <a:p>
            <a:r>
              <a:rPr lang="en-US" b="1" dirty="0" smtClean="0"/>
              <a:t>Gupta Administration (4th–6th Century CE):</a:t>
            </a:r>
            <a:r>
              <a:rPr lang="en-US" dirty="0" smtClean="0"/>
              <a:t> A decentralized system where local officials had autonomy but remained accountable to the king.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Medieval India: Feudal Bureaucracy</a:t>
            </a:r>
          </a:p>
          <a:p>
            <a:r>
              <a:rPr lang="en-US" b="1" dirty="0" smtClean="0"/>
              <a:t>Delhi Sultanate (1206–1526):</a:t>
            </a:r>
            <a:r>
              <a:rPr lang="en-US" dirty="0" smtClean="0"/>
              <a:t> The administration was influenced by Persian and Islamic systems, with officials like </a:t>
            </a:r>
            <a:r>
              <a:rPr lang="en-US" dirty="0" err="1" smtClean="0"/>
              <a:t>Wazirs</a:t>
            </a:r>
            <a:r>
              <a:rPr lang="en-US" dirty="0" smtClean="0"/>
              <a:t> (chief ministers) and </a:t>
            </a:r>
            <a:r>
              <a:rPr lang="en-US" dirty="0" err="1" smtClean="0"/>
              <a:t>Qazis</a:t>
            </a:r>
            <a:r>
              <a:rPr lang="en-US" dirty="0" smtClean="0"/>
              <a:t> (judges).</a:t>
            </a:r>
          </a:p>
          <a:p>
            <a:r>
              <a:rPr lang="en-US" b="1" dirty="0" err="1" smtClean="0"/>
              <a:t>Mughal</a:t>
            </a:r>
            <a:r>
              <a:rPr lang="en-US" b="1" dirty="0" smtClean="0"/>
              <a:t> Administration (1526–1857):</a:t>
            </a:r>
            <a:r>
              <a:rPr lang="en-US" dirty="0" smtClean="0"/>
              <a:t> Akbar established a structured bureaucracy with </a:t>
            </a:r>
            <a:r>
              <a:rPr lang="en-US" dirty="0" err="1" smtClean="0"/>
              <a:t>Mansabdari</a:t>
            </a:r>
            <a:r>
              <a:rPr lang="en-US" dirty="0" smtClean="0"/>
              <a:t> (rank-based officials), revenue officers, and a strong central administration.</a:t>
            </a:r>
          </a:p>
          <a:p>
            <a:r>
              <a:rPr lang="en-US" b="1" dirty="0" smtClean="0"/>
              <a:t>3. British Rule: Modern Bureaucratic Foundations (1757–1947)</a:t>
            </a:r>
          </a:p>
          <a:p>
            <a:r>
              <a:rPr lang="en-US" b="1" dirty="0" smtClean="0"/>
              <a:t>East India Company Administration (1757–1858):</a:t>
            </a:r>
            <a:r>
              <a:rPr lang="en-US" dirty="0" smtClean="0"/>
              <a:t> A revenue-focused bureaucracy emerged with officials like the Collector and Magistrate.</a:t>
            </a:r>
          </a:p>
          <a:p>
            <a:r>
              <a:rPr lang="en-US" b="1" dirty="0" smtClean="0"/>
              <a:t>Crown Rule (1858–1947):</a:t>
            </a:r>
            <a:r>
              <a:rPr lang="en-US" dirty="0" smtClean="0"/>
              <a:t> The Indian Civil Service (ICS) was formalized, emphasizing efficiency but favoring British officers over Indians.</a:t>
            </a:r>
          </a:p>
          <a:p>
            <a:r>
              <a:rPr lang="en-US" b="1" dirty="0" smtClean="0"/>
              <a:t>Acts and Reforms:</a:t>
            </a:r>
            <a:r>
              <a:rPr lang="en-US" dirty="0" smtClean="0"/>
              <a:t> The Indian Councils Act (1861), Montagu-Chelmsford Reforms (1919), and Government of India Act (1935) expanded bureaucratic responsibilities but retained British dominance.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5715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Post-Independence Bureaucracy</a:t>
            </a:r>
          </a:p>
          <a:p>
            <a:r>
              <a:rPr lang="en-US" b="1" dirty="0" smtClean="0"/>
              <a:t>Continuity from ICS to IAS:</a:t>
            </a:r>
            <a:r>
              <a:rPr lang="en-US" dirty="0" smtClean="0"/>
              <a:t> The Indian Administrative Service (IAS) replaced the ICS, maintaining a hierarchical and rule-based structure.</a:t>
            </a:r>
          </a:p>
          <a:p>
            <a:r>
              <a:rPr lang="en-US" b="1" dirty="0" smtClean="0"/>
              <a:t>Five-Year Plans &amp; Developmental Role:</a:t>
            </a:r>
            <a:r>
              <a:rPr lang="en-US" dirty="0" smtClean="0"/>
              <a:t> The bureaucracy played a key role in implementing economic and social reforms.</a:t>
            </a:r>
          </a:p>
          <a:p>
            <a:r>
              <a:rPr lang="en-US" b="1" dirty="0" smtClean="0"/>
              <a:t>Democratic Decentralization:</a:t>
            </a:r>
            <a:r>
              <a:rPr lang="en-US" dirty="0" smtClean="0"/>
              <a:t> The 73rd and 74th Amendments (1992) strengthened local governance through </a:t>
            </a:r>
            <a:r>
              <a:rPr lang="en-US" dirty="0" err="1" smtClean="0"/>
              <a:t>Panchayati</a:t>
            </a:r>
            <a:r>
              <a:rPr lang="en-US" dirty="0" smtClean="0"/>
              <a:t> Raj and Urban Local Bodies.</a:t>
            </a:r>
          </a:p>
          <a:p>
            <a:r>
              <a:rPr lang="en-US" b="1" dirty="0" smtClean="0"/>
              <a:t>Challenges &amp; Reforms</a:t>
            </a:r>
          </a:p>
          <a:p>
            <a:r>
              <a:rPr lang="en-US" b="1" dirty="0" smtClean="0"/>
              <a:t>Red Tape &amp; Corruption:</a:t>
            </a:r>
            <a:r>
              <a:rPr lang="en-US" dirty="0" smtClean="0"/>
              <a:t> Bureaucratic inefficiencies and delays remain a concern.</a:t>
            </a:r>
          </a:p>
          <a:p>
            <a:r>
              <a:rPr lang="en-US" b="1" dirty="0" smtClean="0"/>
              <a:t>Reforms:</a:t>
            </a:r>
            <a:r>
              <a:rPr lang="en-US" dirty="0" smtClean="0"/>
              <a:t> Efforts like e-governance, lateral entry, and performance-based assessment aim to modernize bureaucracy.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r>
              <a:rPr lang="en-US" b="1" dirty="0" smtClean="0"/>
              <a:t>Role of Bureaucracy in India</a:t>
            </a:r>
            <a:endParaRPr lang="en-US" dirty="0" smtClean="0"/>
          </a:p>
          <a:p>
            <a:r>
              <a:rPr lang="en-US" b="1" dirty="0" smtClean="0"/>
              <a:t>Slide 1: Introduction</a:t>
            </a:r>
            <a:endParaRPr lang="en-US" dirty="0" smtClean="0"/>
          </a:p>
          <a:p>
            <a:r>
              <a:rPr lang="en-US" b="1" dirty="0" smtClean="0"/>
              <a:t>Definition:</a:t>
            </a:r>
            <a:r>
              <a:rPr lang="en-US" dirty="0" smtClean="0"/>
              <a:t> Bureaucracy refers to a system of government where state officials implement policies and decisions.</a:t>
            </a:r>
          </a:p>
          <a:p>
            <a:r>
              <a:rPr lang="en-US" b="1" dirty="0" smtClean="0"/>
              <a:t>Importance in Governance:</a:t>
            </a:r>
            <a:r>
              <a:rPr lang="en-US" dirty="0" smtClean="0"/>
              <a:t> Acts as the backbone of administration and policy execution.</a:t>
            </a:r>
          </a:p>
          <a:p>
            <a:r>
              <a:rPr lang="en-US" b="1" dirty="0" smtClean="0"/>
              <a:t>Role in Policy Implementation:</a:t>
            </a:r>
            <a:r>
              <a:rPr lang="en-US" dirty="0" smtClean="0"/>
              <a:t> Ensures effective delivery of government programs and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Structure of Indian Bureaucracy</a:t>
            </a:r>
            <a:endParaRPr lang="en-US" dirty="0" smtClean="0"/>
          </a:p>
          <a:p>
            <a:r>
              <a:rPr lang="en-US" b="1" dirty="0" smtClean="0"/>
              <a:t>All India Services:</a:t>
            </a:r>
            <a:r>
              <a:rPr lang="en-US" dirty="0" smtClean="0"/>
              <a:t> Includes the Indian Administrative Service (IAS), Indian Police Service (IPS), and Indian Forest Service (IFS).</a:t>
            </a:r>
          </a:p>
          <a:p>
            <a:r>
              <a:rPr lang="en-US" b="1" dirty="0" smtClean="0"/>
              <a:t>Central Services:</a:t>
            </a:r>
            <a:r>
              <a:rPr lang="en-US" dirty="0" smtClean="0"/>
              <a:t> Includes Indian Revenue Service (IRS), Indian Railway Traffic Service (IRTS), and other specialized services.</a:t>
            </a:r>
          </a:p>
          <a:p>
            <a:r>
              <a:rPr lang="en-US" b="1" dirty="0" smtClean="0"/>
              <a:t>State Services:</a:t>
            </a:r>
            <a:r>
              <a:rPr lang="en-US" dirty="0" smtClean="0"/>
              <a:t> Provincial Civil Services (PCS), State Police Services, and other state-level administrative roles.</a:t>
            </a:r>
          </a:p>
          <a:p>
            <a:r>
              <a:rPr lang="en-US" b="1" dirty="0" smtClean="0"/>
              <a:t>Local Government Services:</a:t>
            </a:r>
            <a:r>
              <a:rPr lang="en-US" dirty="0" smtClean="0"/>
              <a:t> Includes municipal and </a:t>
            </a:r>
            <a:r>
              <a:rPr lang="en-US" dirty="0" err="1" smtClean="0"/>
              <a:t>panchayat</a:t>
            </a:r>
            <a:r>
              <a:rPr lang="en-US" dirty="0" smtClean="0"/>
              <a:t>-level officials responsible for local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Functions of Bureaucracy</a:t>
            </a:r>
            <a:endParaRPr lang="en-US" dirty="0" smtClean="0"/>
          </a:p>
          <a:p>
            <a:r>
              <a:rPr lang="en-US" b="1" dirty="0" smtClean="0"/>
              <a:t>Policy Formulation &amp; Implementation:</a:t>
            </a:r>
            <a:r>
              <a:rPr lang="en-US" dirty="0" smtClean="0"/>
              <a:t> Assists in drafting policies and ensures their execution.</a:t>
            </a:r>
          </a:p>
          <a:p>
            <a:r>
              <a:rPr lang="en-US" b="1" dirty="0" smtClean="0"/>
              <a:t>Public Administration &amp; Service Delivery:</a:t>
            </a:r>
            <a:r>
              <a:rPr lang="en-US" dirty="0" smtClean="0"/>
              <a:t> Manages essential services like education, healthcare, and public welfare.</a:t>
            </a:r>
          </a:p>
          <a:p>
            <a:r>
              <a:rPr lang="en-US" b="1" dirty="0" smtClean="0"/>
              <a:t>Law &amp; Order Maintenance:</a:t>
            </a:r>
            <a:r>
              <a:rPr lang="en-US" dirty="0" smtClean="0"/>
              <a:t> Works with law enforcement agencies to ensure public safety.</a:t>
            </a:r>
          </a:p>
          <a:p>
            <a:r>
              <a:rPr lang="en-US" b="1" dirty="0" smtClean="0"/>
              <a:t>Economic &amp; Social Development:</a:t>
            </a:r>
            <a:r>
              <a:rPr lang="en-US" dirty="0" smtClean="0"/>
              <a:t> Implements government schemes to improve socio-economic conditions.</a:t>
            </a:r>
          </a:p>
          <a:p>
            <a:r>
              <a:rPr lang="en-US" b="1" dirty="0" smtClean="0"/>
              <a:t>Crisis &amp; Disaster Management:</a:t>
            </a:r>
            <a:r>
              <a:rPr lang="en-US" dirty="0" smtClean="0"/>
              <a:t> Responds to natural disasters, pandemics, and other crises.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Bureaucracy and Governance</a:t>
            </a:r>
            <a:endParaRPr lang="en-US" dirty="0" smtClean="0"/>
          </a:p>
          <a:p>
            <a:r>
              <a:rPr lang="en-US" b="1" dirty="0" smtClean="0"/>
              <a:t>Role in Democracy:</a:t>
            </a:r>
            <a:r>
              <a:rPr lang="en-US" dirty="0" smtClean="0"/>
              <a:t> Ensures continuity and stability in government functioning.</a:t>
            </a:r>
          </a:p>
          <a:p>
            <a:r>
              <a:rPr lang="en-US" b="1" dirty="0" smtClean="0"/>
              <a:t>Ensuring Rule of Law:</a:t>
            </a:r>
            <a:r>
              <a:rPr lang="en-US" dirty="0" smtClean="0"/>
              <a:t> Upholds laws and regulations impartially.</a:t>
            </a:r>
          </a:p>
          <a:p>
            <a:r>
              <a:rPr lang="en-US" b="1" dirty="0" smtClean="0"/>
              <a:t>Accountability &amp; Transparency:</a:t>
            </a:r>
            <a:r>
              <a:rPr lang="en-US" dirty="0" smtClean="0"/>
              <a:t> Implements policies while being accountable to elected representatives and the public.</a:t>
            </a:r>
          </a:p>
          <a:p>
            <a:r>
              <a:rPr lang="en-US" b="1" dirty="0" smtClean="0"/>
              <a:t>Role in Welfare Programs:</a:t>
            </a:r>
            <a:r>
              <a:rPr lang="en-US" dirty="0" smtClean="0"/>
              <a:t> Executes schemes like </a:t>
            </a:r>
            <a:r>
              <a:rPr lang="en-US" dirty="0" err="1" smtClean="0"/>
              <a:t>Pradhan</a:t>
            </a:r>
            <a:r>
              <a:rPr lang="en-US" dirty="0" smtClean="0"/>
              <a:t> </a:t>
            </a:r>
            <a:r>
              <a:rPr lang="en-US" dirty="0" err="1" smtClean="0"/>
              <a:t>Mantri</a:t>
            </a:r>
            <a:r>
              <a:rPr lang="en-US" dirty="0" smtClean="0"/>
              <a:t> Jan </a:t>
            </a:r>
            <a:r>
              <a:rPr lang="en-US" dirty="0" err="1" smtClean="0"/>
              <a:t>Dhan</a:t>
            </a:r>
            <a:r>
              <a:rPr lang="en-US" dirty="0" smtClean="0"/>
              <a:t> </a:t>
            </a:r>
            <a:r>
              <a:rPr lang="en-US" dirty="0" err="1" smtClean="0"/>
              <a:t>Yojana</a:t>
            </a:r>
            <a:r>
              <a:rPr lang="en-US" dirty="0" smtClean="0"/>
              <a:t>, MGNREGA,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Challenges Faced by Bureaucracy</a:t>
            </a:r>
            <a:endParaRPr lang="en-US" dirty="0" smtClean="0"/>
          </a:p>
          <a:p>
            <a:r>
              <a:rPr lang="en-US" b="1" dirty="0" smtClean="0"/>
              <a:t>Red </a:t>
            </a:r>
            <a:r>
              <a:rPr lang="en-US" b="1" dirty="0" err="1" smtClean="0"/>
              <a:t>Tapism</a:t>
            </a:r>
            <a:r>
              <a:rPr lang="en-US" b="1" dirty="0" smtClean="0"/>
              <a:t> &amp; Inefficiency:</a:t>
            </a:r>
            <a:r>
              <a:rPr lang="en-US" dirty="0" smtClean="0"/>
              <a:t> Bureaucratic delays due to excessive procedures.</a:t>
            </a:r>
          </a:p>
          <a:p>
            <a:r>
              <a:rPr lang="en-US" b="1" dirty="0" smtClean="0"/>
              <a:t>Corruption &amp; Political Interference:</a:t>
            </a:r>
            <a:r>
              <a:rPr lang="en-US" dirty="0" smtClean="0"/>
              <a:t> Instances of favoritism and lack of integrity in some cases.</a:t>
            </a:r>
          </a:p>
          <a:p>
            <a:r>
              <a:rPr lang="en-US" b="1" dirty="0" smtClean="0"/>
              <a:t>Lack of Innovation &amp; Rigid Hierarchy:</a:t>
            </a:r>
            <a:r>
              <a:rPr lang="en-US" dirty="0" smtClean="0"/>
              <a:t> Resistance to change and innovation.</a:t>
            </a:r>
          </a:p>
          <a:p>
            <a:r>
              <a:rPr lang="en-US" b="1" dirty="0" smtClean="0"/>
              <a:t>Bureaucratic Apathy:</a:t>
            </a:r>
            <a:r>
              <a:rPr lang="en-US" dirty="0" smtClean="0"/>
              <a:t> Lack of responsiveness to public grievances.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</TotalTime>
  <Words>779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Bureaucracy  </dc:title>
  <dc:creator>Admin</dc:creator>
  <cp:lastModifiedBy>Admin</cp:lastModifiedBy>
  <cp:revision>6</cp:revision>
  <dcterms:created xsi:type="dcterms:W3CDTF">2006-08-16T00:00:00Z</dcterms:created>
  <dcterms:modified xsi:type="dcterms:W3CDTF">2026-03-13T09:34:40Z</dcterms:modified>
</cp:coreProperties>
</file>