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6" r:id="rId3"/>
    <p:sldId id="258" r:id="rId4"/>
    <p:sldId id="257" r:id="rId5"/>
    <p:sldId id="259" r:id="rId6"/>
    <p:sldId id="262" r:id="rId7"/>
    <p:sldId id="260" r:id="rId8"/>
    <p:sldId id="261" r:id="rId9"/>
    <p:sldId id="263"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0" Type="http://schemas.openxmlformats.org/officeDocument/2006/relationships/tableStyles" Target="tableStyles.xml"/><Relationship Id="rId7" Type="http://schemas.openxmlformats.org/officeDocument/2006/relationships/slide" Target="slides/slide5.xml"/><Relationship Id="rId69" Type="http://schemas.openxmlformats.org/officeDocument/2006/relationships/viewProps" Target="viewProps.xml"/><Relationship Id="rId68" Type="http://schemas.openxmlformats.org/officeDocument/2006/relationships/presProps" Target="presProps.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notesMaster" Target="notesMasters/notes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ashHorz">
          <a:fgClr>
            <a:schemeClr val="accent3">
              <a:lumMod val="20000"/>
              <a:lumOff val="80000"/>
            </a:schemeClr>
          </a:fgClr>
          <a:bgClr>
            <a:schemeClr val="accent4">
              <a:lumMod val="60000"/>
              <a:lumOff val="40000"/>
            </a:schemeClr>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Traditional Approaches to the Study of Comparative Politics</a:t>
            </a:r>
            <a:endParaRPr lang="en-US" dirty="0"/>
          </a:p>
        </p:txBody>
      </p:sp>
      <p:sp>
        <p:nvSpPr>
          <p:cNvPr id="3" name="Subtitle 2"/>
          <p:cNvSpPr>
            <a:spLocks noGrp="1"/>
          </p:cNvSpPr>
          <p:nvPr>
            <p:ph type="subTitle" idx="1"/>
          </p:nvPr>
        </p:nvSpPr>
        <p:spPr/>
        <p:txBody>
          <a:bodyPr>
            <a:noAutofit/>
          </a:bodyPr>
          <a:lstStyle/>
          <a:p>
            <a:r>
              <a:rPr lang="en-US" sz="2300">
                <a:sym typeface="+mn-ea"/>
              </a:rPr>
              <a:t>Designed by </a:t>
            </a:r>
            <a:r>
              <a:rPr lang="en-US" sz="2300" b="1">
                <a:sym typeface="+mn-ea"/>
              </a:rPr>
              <a:t>Dr. Parismita Bhagawati, Asst. Professor, Dept. of Political Science, </a:t>
            </a:r>
            <a:endParaRPr lang="en-US" sz="2300" b="1">
              <a:sym typeface="+mn-ea"/>
            </a:endParaRPr>
          </a:p>
          <a:p>
            <a:r>
              <a:rPr lang="en-US" sz="2300" b="1">
                <a:sym typeface="+mn-ea"/>
              </a:rPr>
              <a:t>Pandu College, Guwahati, Assam.</a:t>
            </a:r>
            <a:endParaRPr lang="en-US" sz="2300" b="1">
              <a:sym typeface="+mn-ea"/>
            </a:endParaRPr>
          </a:p>
          <a:p>
            <a:r>
              <a:rPr lang="en-US" sz="2300">
                <a:sym typeface="+mn-ea"/>
              </a:rPr>
              <a:t>(as digital teaching material for </a:t>
            </a:r>
            <a:r>
              <a:rPr lang="en-US" altLang="en-US" sz="2300">
                <a:sym typeface="+mn-ea"/>
              </a:rPr>
              <a:t>Semester: 4th Semester (PG)</a:t>
            </a:r>
            <a:endParaRPr lang="en-US" altLang="en-US" sz="2300">
              <a:sym typeface="+mn-ea"/>
            </a:endParaRPr>
          </a:p>
          <a:p>
            <a:r>
              <a:rPr lang="en-US" altLang="en-US" sz="2300">
                <a:sym typeface="+mn-ea"/>
              </a:rPr>
              <a:t>Course No. POL4016 </a:t>
            </a:r>
            <a:endParaRPr lang="en-US" altLang="en-US" sz="2300">
              <a:sym typeface="+mn-ea"/>
            </a:endParaRPr>
          </a:p>
          <a:p>
            <a:r>
              <a:rPr lang="en-US" altLang="en-US" sz="2300">
                <a:sym typeface="+mn-ea"/>
              </a:rPr>
              <a:t>Comparative Political Analysis;  Unit I)</a:t>
            </a:r>
            <a:endParaRPr lang="en-US" altLang="en-US" sz="230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723265" y="553720"/>
            <a:ext cx="11017885" cy="5262245"/>
          </a:xfrm>
          <a:prstGeom prst="rect">
            <a:avLst/>
          </a:prstGeom>
        </p:spPr>
        <p:txBody>
          <a:bodyPr wrap="square">
            <a:spAutoFit/>
          </a:bodyPr>
          <a:p>
            <a:pPr marL="457200" indent="-457200" algn="just">
              <a:buFont typeface="Wingdings" panose="05000000000000000000" charset="0"/>
              <a:buChar char="q"/>
            </a:pPr>
            <a:r>
              <a:rPr sz="2800"/>
              <a:t>Traditional approaches refer to the early ways in which scholars studied comparative politics. These approaches were mainly philosophical, descriptive and legal in nature. They focused more on ideas and formal institutions than on actual political behaviour.</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a:t>The traditional scholars were not concerned with collecting data or testing hypotheses. Instead, they discussed what the state ought to be rather than analysing how political systems actually function.</a:t>
            </a:r>
            <a:endParaRPr sz="2800"/>
          </a:p>
          <a:p>
            <a:pPr marL="457200" indent="-457200" algn="just">
              <a:buFont typeface="Wingdings" panose="05000000000000000000" charset="0"/>
              <a:buChar char="q"/>
            </a:pPr>
            <a:endParaRPr sz="2800"/>
          </a:p>
          <a:p>
            <a:pPr marL="457200" indent="-457200" algn="just">
              <a:buFont typeface="Wingdings" panose="05000000000000000000" charset="0"/>
              <a:buChar char="q"/>
            </a:pPr>
            <a:r>
              <a:rPr sz="2800"/>
              <a:t>Each political system was treated as a separate and unique case. There was little systematic comparison between countries. Therefore, the study was comparative in name, but not truly comparative in method.</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527810" y="3260725"/>
            <a:ext cx="9533255" cy="583565"/>
          </a:xfrm>
          <a:prstGeom prst="rect">
            <a:avLst/>
          </a:prstGeom>
        </p:spPr>
        <p:txBody>
          <a:bodyPr wrap="square">
            <a:spAutoFit/>
          </a:bodyPr>
          <a:p>
            <a:r>
              <a:rPr sz="3200"/>
              <a:t>Core Features of Traditional Approaches </a:t>
            </a:r>
            <a:endParaRPr sz="3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0530" y="635635"/>
            <a:ext cx="11330940" cy="6000750"/>
          </a:xfrm>
          <a:prstGeom prst="rect">
            <a:avLst/>
          </a:prstGeom>
        </p:spPr>
        <p:txBody>
          <a:bodyPr wrap="square">
            <a:spAutoFit/>
          </a:bodyPr>
          <a:p>
            <a:pPr algn="just"/>
            <a:r>
              <a:rPr sz="3200" b="1"/>
              <a:t>Speculative Nature</a:t>
            </a:r>
            <a:endParaRPr sz="3200" b="1"/>
          </a:p>
          <a:p>
            <a:pPr algn="just"/>
            <a:r>
              <a:rPr sz="3200"/>
              <a:t> Traditional approaches relied on imagination and philosophical reasoning.</a:t>
            </a:r>
            <a:endParaRPr sz="3200"/>
          </a:p>
          <a:p>
            <a:pPr algn="just"/>
            <a:r>
              <a:rPr sz="3200"/>
              <a:t>Example: Plato’s “Ideal State” was based on what he thought was perfect, not on real political evidence.</a:t>
            </a:r>
            <a:endParaRPr sz="3200"/>
          </a:p>
          <a:p>
            <a:pPr algn="just"/>
            <a:endParaRPr sz="3200" b="1"/>
          </a:p>
          <a:p>
            <a:pPr algn="just"/>
            <a:r>
              <a:rPr lang="en-US" altLang="en-US" sz="3200" b="1"/>
              <a:t>Normative and Non-Empirical</a:t>
            </a:r>
            <a:endParaRPr lang="en-US" altLang="en-US" sz="3200" b="1"/>
          </a:p>
          <a:p>
            <a:pPr algn="just"/>
            <a:r>
              <a:rPr lang="en-US" altLang="en-US" sz="3200"/>
              <a:t>These approaches focused on values and ideals such as justice, liberty and good government. They did not test their ideas with data.</a:t>
            </a:r>
            <a:endParaRPr lang="en-US" altLang="en-US" sz="3200"/>
          </a:p>
          <a:p>
            <a:pPr algn="just"/>
            <a:r>
              <a:rPr lang="en-US" altLang="en-US" sz="3200"/>
              <a:t>Example: Saying monarchy is good or democracy is best without studying how they actually work in practice.</a:t>
            </a:r>
            <a:endParaRPr lang="en-US" altLang="en-US"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9100" y="330200"/>
            <a:ext cx="11070590" cy="4831080"/>
          </a:xfrm>
          <a:prstGeom prst="rect">
            <a:avLst/>
          </a:prstGeom>
        </p:spPr>
        <p:txBody>
          <a:bodyPr wrap="square">
            <a:spAutoFit/>
          </a:bodyPr>
          <a:p>
            <a:pPr algn="just"/>
            <a:r>
              <a:rPr sz="2800" b="1"/>
              <a:t>Descriptive Orientation</a:t>
            </a:r>
            <a:endParaRPr sz="2800" b="1"/>
          </a:p>
          <a:p>
            <a:pPr algn="just"/>
            <a:r>
              <a:rPr sz="2800"/>
              <a:t> The focus was on describing constitutions and formal institutions rather than explaining political behaviour.</a:t>
            </a:r>
            <a:endParaRPr sz="2800"/>
          </a:p>
          <a:p>
            <a:pPr algn="just"/>
            <a:r>
              <a:rPr sz="2800"/>
              <a:t>Example: Studying the powers of the British Parliament without analysing how political parties influence decision-making.</a:t>
            </a:r>
            <a:endParaRPr sz="2800"/>
          </a:p>
          <a:p>
            <a:pPr algn="just"/>
            <a:endParaRPr sz="2800" b="1"/>
          </a:p>
          <a:p>
            <a:pPr algn="just"/>
            <a:r>
              <a:rPr sz="2800" b="1"/>
              <a:t>Formal-Legal Emphasis</a:t>
            </a:r>
            <a:endParaRPr sz="2800" b="1"/>
          </a:p>
          <a:p>
            <a:pPr algn="just"/>
            <a:r>
              <a:rPr sz="2800"/>
              <a:t> Attention was given to written rules, laws and constitutional structures. Informal factors like pressure groups or political culture were ignored.</a:t>
            </a:r>
            <a:endParaRPr sz="2800"/>
          </a:p>
          <a:p>
            <a:pPr algn="just"/>
            <a:r>
              <a:rPr sz="2800"/>
              <a:t>Example: Studying the U.S. Constitution but ignoring the role of interest groups or media.</a:t>
            </a:r>
            <a:endParaRPr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16000" y="625475"/>
            <a:ext cx="10485120" cy="5262245"/>
          </a:xfrm>
          <a:prstGeom prst="rect">
            <a:avLst/>
          </a:prstGeom>
        </p:spPr>
        <p:txBody>
          <a:bodyPr wrap="square">
            <a:spAutoFit/>
          </a:bodyPr>
          <a:p>
            <a:pPr algn="just">
              <a:buFont typeface="Arial" panose="020B0604020202020204"/>
              <a:buChar char="•"/>
            </a:pPr>
            <a:r>
              <a:rPr sz="2800" b="1"/>
              <a:t>Parochial (Western-Centric)</a:t>
            </a:r>
            <a:endParaRPr sz="2800" b="1"/>
          </a:p>
          <a:p>
            <a:pPr algn="just"/>
            <a:r>
              <a:rPr sz="2800"/>
              <a:t> Traditional studies mainly focused on Western democracies like Britain, USA and France. Non-Western systems were largely neglected.</a:t>
            </a:r>
            <a:endParaRPr sz="2800"/>
          </a:p>
          <a:p>
            <a:pPr algn="just"/>
            <a:endParaRPr sz="2800" b="1"/>
          </a:p>
          <a:p>
            <a:pPr algn="just">
              <a:buFont typeface="Arial" panose="020B0604020202020204"/>
              <a:buChar char="•"/>
            </a:pPr>
            <a:r>
              <a:rPr sz="2800" b="1"/>
              <a:t>Static View</a:t>
            </a:r>
            <a:endParaRPr sz="2800" b="1"/>
          </a:p>
          <a:p>
            <a:pPr algn="just"/>
            <a:r>
              <a:rPr sz="2800"/>
              <a:t> Political systems were studied as fixed structures. Change, development and dynamic processes were not deeply analysed.</a:t>
            </a:r>
            <a:endParaRPr sz="2800"/>
          </a:p>
          <a:p>
            <a:pPr algn="just"/>
            <a:endParaRPr sz="2800"/>
          </a:p>
          <a:p>
            <a:pPr algn="just">
              <a:buFont typeface="Arial" panose="020B0604020202020204"/>
              <a:buChar char="•"/>
            </a:pPr>
            <a:r>
              <a:rPr sz="2800" b="1"/>
              <a:t>Absence of Quantification and Theory Building</a:t>
            </a:r>
            <a:endParaRPr sz="2800" b="1"/>
          </a:p>
          <a:p>
            <a:pPr algn="just"/>
            <a:r>
              <a:rPr sz="2800"/>
              <a:t> There was no use of statistics or measurable data. No hypotheses were framed or tested. Therefore, there was little effort to build general theories.</a:t>
            </a:r>
            <a:endParaRPr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894205" y="3260725"/>
            <a:ext cx="9145905" cy="1198880"/>
          </a:xfrm>
          <a:prstGeom prst="rect">
            <a:avLst/>
          </a:prstGeom>
        </p:spPr>
        <p:txBody>
          <a:bodyPr wrap="square">
            <a:spAutoFit/>
          </a:bodyPr>
          <a:p>
            <a:r>
              <a:rPr sz="3600" b="1"/>
              <a:t>Philosophical (Ethical) Approach in Comparative Politics</a:t>
            </a:r>
            <a:endParaRPr sz="36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40080" y="481330"/>
            <a:ext cx="11132820" cy="4831080"/>
          </a:xfrm>
          <a:prstGeom prst="rect">
            <a:avLst/>
          </a:prstGeom>
        </p:spPr>
        <p:txBody>
          <a:bodyPr wrap="square">
            <a:spAutoFit/>
          </a:bodyPr>
          <a:p>
            <a:r>
              <a:rPr sz="2800" b="1"/>
              <a:t>Oldest and Normative in Nature</a:t>
            </a:r>
            <a:endParaRPr sz="2800" b="1"/>
          </a:p>
          <a:p>
            <a:r>
              <a:rPr sz="2800"/>
              <a:t> The philosophical approach is the earliest way of studying politics. It is called “normative” because it focuses on what politics ought to be rather than what it actually is. It is concerned with moral values, justice, truth and higher ideals.</a:t>
            </a:r>
            <a:endParaRPr sz="2800"/>
          </a:p>
          <a:p>
            <a:endParaRPr sz="2800"/>
          </a:p>
          <a:p>
            <a:r>
              <a:rPr lang="en-US" altLang="en-US" sz="2800" b="1"/>
              <a:t>Politics Linked with Moral Goals</a:t>
            </a:r>
            <a:endParaRPr lang="en-US" altLang="en-US" sz="2800" b="1"/>
          </a:p>
          <a:p>
            <a:r>
              <a:rPr lang="en-US" altLang="en-US" sz="2800"/>
              <a:t>In this approach, the state and government are studied in relation to ethical purposes. Politics is seen as a means to achieve moral perfection or the good life. The study becomes abstract because it deals with ideals rather than practical realities.</a:t>
            </a:r>
            <a:endParaRPr lang="en-US" alt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0530" y="393065"/>
            <a:ext cx="11331575" cy="4831080"/>
          </a:xfrm>
          <a:prstGeom prst="rect">
            <a:avLst/>
          </a:prstGeom>
        </p:spPr>
        <p:txBody>
          <a:bodyPr wrap="square">
            <a:spAutoFit/>
          </a:bodyPr>
          <a:p>
            <a:pPr algn="just"/>
            <a:r>
              <a:rPr sz="2800" b="1"/>
              <a:t>Speculative and Utopian Character</a:t>
            </a:r>
            <a:endParaRPr sz="2800" b="1"/>
          </a:p>
          <a:p>
            <a:pPr algn="just"/>
            <a:r>
              <a:rPr sz="2800"/>
              <a:t> Since it is based on thought about thought, it is speculative in nature. Scholars imagine ideal political systems and advise rulers to follow higher principles.</a:t>
            </a:r>
            <a:endParaRPr sz="2800"/>
          </a:p>
          <a:p>
            <a:pPr algn="just"/>
            <a:r>
              <a:rPr sz="2800"/>
              <a:t>Example: Plato’s concept of the “Ideal State” ruled by philosopher-kings presents a perfect system that does not exist in reality.</a:t>
            </a:r>
            <a:endParaRPr sz="2800"/>
          </a:p>
          <a:p>
            <a:pPr algn="just"/>
            <a:endParaRPr sz="2800" b="1"/>
          </a:p>
          <a:p>
            <a:pPr algn="just"/>
            <a:r>
              <a:rPr sz="2800" b="1"/>
              <a:t>Focus on the Future Rather than the Present</a:t>
            </a:r>
            <a:endParaRPr sz="2800" b="1"/>
          </a:p>
          <a:p>
            <a:pPr algn="just"/>
            <a:r>
              <a:rPr sz="2800"/>
              <a:t> Philosophical thinkers were more concerned about what society should become in the future rather than analysing present political behaviour. Their writings often present an ideal vision of justice, equality or moral governance.</a:t>
            </a:r>
            <a:endParaRPr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61035" y="335280"/>
            <a:ext cx="10703560" cy="5631180"/>
          </a:xfrm>
          <a:prstGeom prst="rect">
            <a:avLst/>
          </a:prstGeom>
        </p:spPr>
        <p:txBody>
          <a:bodyPr wrap="square">
            <a:spAutoFit/>
          </a:bodyPr>
          <a:p>
            <a:pPr algn="just"/>
            <a:r>
              <a:rPr sz="2400" b="1"/>
              <a:t>Major Thinkers</a:t>
            </a:r>
            <a:endParaRPr sz="2400" b="1"/>
          </a:p>
          <a:p>
            <a:pPr algn="just"/>
            <a:r>
              <a:rPr sz="2400"/>
              <a:t> Important scholars associated with this approach include Plato, Francis Bacon, Immanuel Kant, Hegel and T. H. Green.</a:t>
            </a:r>
            <a:endParaRPr sz="2400"/>
          </a:p>
          <a:p>
            <a:pPr algn="just"/>
            <a:r>
              <a:rPr sz="2400"/>
              <a:t>Example: Kant emphasized moral autonomy and universal principles; Hegel viewed the state as the embodiment of ethical spirit.</a:t>
            </a:r>
            <a:endParaRPr sz="2400"/>
          </a:p>
          <a:p>
            <a:pPr algn="just"/>
            <a:endParaRPr sz="2400"/>
          </a:p>
          <a:p>
            <a:pPr algn="just"/>
            <a:r>
              <a:rPr sz="2400" b="1"/>
              <a:t>Criticism of the Approach</a:t>
            </a:r>
            <a:endParaRPr sz="2400" b="1"/>
          </a:p>
          <a:p>
            <a:pPr algn="just"/>
            <a:r>
              <a:rPr sz="2400"/>
              <a:t> Critics argue that the philosophical approach is too abstract and unrealistic. It lacks empirical verification and does not explain how political systems actually function. It is often described as hypothetical and disconnected from real political processes.</a:t>
            </a:r>
            <a:endParaRPr sz="2400"/>
          </a:p>
          <a:p>
            <a:pPr algn="just"/>
            <a:endParaRPr sz="2400" b="1"/>
          </a:p>
          <a:p>
            <a:pPr algn="just"/>
            <a:r>
              <a:rPr sz="2400" b="1"/>
              <a:t>Defense of the Approach</a:t>
            </a:r>
            <a:endParaRPr sz="2400" b="1"/>
          </a:p>
          <a:p>
            <a:pPr algn="just"/>
            <a:r>
              <a:rPr sz="2400"/>
              <a:t> Despite criticism, thinkers like Leo Strauss argue that political study cannot ignore values. According to him, ethics and political philosophy are essential because politics always involves judgments about justice and the good society.</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653540" y="3260725"/>
            <a:ext cx="9354820" cy="583565"/>
          </a:xfrm>
          <a:prstGeom prst="rect">
            <a:avLst/>
          </a:prstGeom>
        </p:spPr>
        <p:txBody>
          <a:bodyPr wrap="square">
            <a:spAutoFit/>
          </a:bodyPr>
          <a:p>
            <a:pPr algn="just"/>
            <a:r>
              <a:rPr sz="3200" b="1"/>
              <a:t>Historical Approach in Comparative Politics</a:t>
            </a:r>
            <a:endParaRPr sz="32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68070" y="3260725"/>
            <a:ext cx="10243820" cy="645160"/>
          </a:xfrm>
          <a:prstGeom prst="rect">
            <a:avLst/>
          </a:prstGeom>
        </p:spPr>
        <p:txBody>
          <a:bodyPr wrap="square">
            <a:spAutoFit/>
          </a:bodyPr>
          <a:p>
            <a:pPr algn="just"/>
            <a:r>
              <a:rPr sz="3600"/>
              <a:t>Difference between ‘Approach’ and ‘Method’</a:t>
            </a:r>
            <a:endParaRPr sz="3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52120" y="259080"/>
            <a:ext cx="11549380" cy="5868670"/>
          </a:xfrm>
          <a:prstGeom prst="rect">
            <a:avLst/>
          </a:prstGeom>
        </p:spPr>
        <p:txBody>
          <a:bodyPr wrap="square">
            <a:spAutoFit/>
          </a:bodyPr>
          <a:p>
            <a:pPr algn="just">
              <a:spcAft>
                <a:spcPct val="60000"/>
              </a:spcAft>
            </a:pPr>
            <a:r>
              <a:rPr sz="3200" b="1"/>
              <a:t>Core Idea of the Historical Approach</a:t>
            </a:r>
            <a:endParaRPr sz="3200" b="1"/>
          </a:p>
          <a:p>
            <a:pPr algn="just">
              <a:buFont typeface="Arial" panose="020B0604020202020204"/>
              <a:buChar char="•"/>
            </a:pPr>
            <a:r>
              <a:rPr sz="3200"/>
              <a:t>This approach focuses on the past — on specific periods, events and sequences of development.</a:t>
            </a:r>
            <a:endParaRPr sz="3200"/>
          </a:p>
          <a:p>
            <a:pPr algn="just">
              <a:buFont typeface="Arial" panose="020B0604020202020204"/>
              <a:buChar char="•"/>
            </a:pPr>
            <a:endParaRPr sz="3200"/>
          </a:p>
          <a:p>
            <a:pPr algn="just">
              <a:buFont typeface="Arial" panose="020B0604020202020204"/>
              <a:buChar char="•"/>
            </a:pPr>
            <a:r>
              <a:rPr sz="3200"/>
              <a:t>It tries to explain present political institutions by tracing their historical roots.</a:t>
            </a:r>
            <a:endParaRPr sz="3200"/>
          </a:p>
          <a:p>
            <a:pPr algn="just">
              <a:buFont typeface="Arial" panose="020B0604020202020204"/>
              <a:buChar char="•"/>
            </a:pPr>
            <a:endParaRPr sz="3200"/>
          </a:p>
          <a:p>
            <a:pPr algn="just">
              <a:buFont typeface="Arial" panose="020B0604020202020204"/>
              <a:buChar char="•"/>
            </a:pPr>
            <a:r>
              <a:rPr sz="3200"/>
              <a:t>It assumes that political institutions are not created suddenly; they grow gradually over time.</a:t>
            </a:r>
            <a:endParaRPr sz="3200"/>
          </a:p>
          <a:p>
            <a:pPr algn="just"/>
            <a:r>
              <a:rPr sz="3200"/>
              <a:t>Simple Understanding:</a:t>
            </a:r>
            <a:endParaRPr sz="3200"/>
          </a:p>
          <a:p>
            <a:pPr algn="just"/>
            <a:r>
              <a:rPr sz="3200"/>
              <a:t> To understand the present, study the past.</a:t>
            </a:r>
            <a:endParaRPr sz="3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193165" y="875665"/>
            <a:ext cx="10651490" cy="5532120"/>
          </a:xfrm>
          <a:prstGeom prst="rect">
            <a:avLst/>
          </a:prstGeom>
        </p:spPr>
        <p:txBody>
          <a:bodyPr wrap="square">
            <a:spAutoFit/>
          </a:bodyPr>
          <a:p>
            <a:pPr>
              <a:spcAft>
                <a:spcPct val="60000"/>
              </a:spcAft>
            </a:pPr>
            <a:r>
              <a:rPr sz="2400" b="1"/>
              <a:t>Key Thinkers</a:t>
            </a:r>
            <a:endParaRPr sz="2400" b="1"/>
          </a:p>
          <a:p>
            <a:r>
              <a:rPr sz="2400"/>
              <a:t>Important scholars associated with this approach include:</a:t>
            </a:r>
            <a:endParaRPr sz="2400"/>
          </a:p>
          <a:p>
            <a:endParaRPr sz="2400"/>
          </a:p>
          <a:p>
            <a:pPr>
              <a:buFont typeface="Arial" panose="020B0604020202020204"/>
              <a:buChar char="•"/>
            </a:pPr>
            <a:r>
              <a:rPr sz="2400"/>
              <a:t>Machiavelli</a:t>
            </a:r>
            <a:endParaRPr sz="2400"/>
          </a:p>
          <a:p>
            <a:pPr>
              <a:buFont typeface="Arial" panose="020B0604020202020204"/>
              <a:buChar char="•"/>
            </a:pPr>
            <a:endParaRPr sz="2400"/>
          </a:p>
          <a:p>
            <a:pPr>
              <a:buFont typeface="Arial" panose="020B0604020202020204"/>
              <a:buChar char="•"/>
            </a:pPr>
            <a:r>
              <a:rPr sz="2400"/>
              <a:t>Montesquieu</a:t>
            </a:r>
            <a:endParaRPr sz="2400"/>
          </a:p>
          <a:p>
            <a:pPr>
              <a:buFont typeface="Arial" panose="020B0604020202020204"/>
              <a:buChar char="•"/>
            </a:pPr>
            <a:endParaRPr sz="2400"/>
          </a:p>
          <a:p>
            <a:pPr>
              <a:buFont typeface="Arial" panose="020B0604020202020204"/>
              <a:buChar char="•"/>
            </a:pPr>
            <a:r>
              <a:rPr sz="2400"/>
              <a:t>Savigny</a:t>
            </a:r>
            <a:endParaRPr sz="2400"/>
          </a:p>
          <a:p>
            <a:pPr>
              <a:buFont typeface="Arial" panose="020B0604020202020204"/>
              <a:buChar char="•"/>
            </a:pPr>
            <a:endParaRPr sz="2400"/>
          </a:p>
          <a:p>
            <a:pPr>
              <a:buFont typeface="Arial" panose="020B0604020202020204"/>
              <a:buChar char="•"/>
            </a:pPr>
            <a:r>
              <a:rPr sz="2400"/>
              <a:t>Maine</a:t>
            </a:r>
            <a:endParaRPr sz="2400"/>
          </a:p>
          <a:p>
            <a:pPr>
              <a:buFont typeface="Arial" panose="020B0604020202020204"/>
              <a:buChar char="•"/>
            </a:pPr>
            <a:endParaRPr sz="2400"/>
          </a:p>
          <a:p>
            <a:pPr>
              <a:buFont typeface="Arial" panose="020B0604020202020204"/>
              <a:buChar char="•"/>
            </a:pPr>
            <a:r>
              <a:rPr sz="2400"/>
              <a:t>Seeley</a:t>
            </a:r>
            <a:endParaRPr sz="2400"/>
          </a:p>
          <a:p>
            <a:r>
              <a:rPr sz="2400"/>
              <a:t>Later scholars such as G. H. Sabine, R. G. Gettel and others contributed significantly to historical studies of political thought.</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4295" y="84455"/>
            <a:ext cx="11823065" cy="5631180"/>
          </a:xfrm>
          <a:prstGeom prst="rect">
            <a:avLst/>
          </a:prstGeom>
        </p:spPr>
        <p:txBody>
          <a:bodyPr wrap="square">
            <a:spAutoFit/>
          </a:bodyPr>
          <a:p>
            <a:pPr algn="just">
              <a:buFont typeface="Arial" panose="020B0604020202020204"/>
              <a:buChar char="•"/>
            </a:pPr>
            <a:r>
              <a:rPr sz="2400" b="1"/>
              <a:t>Understanding Institutions Through History</a:t>
            </a:r>
            <a:endParaRPr sz="2400" b="1"/>
          </a:p>
          <a:p>
            <a:pPr algn="just"/>
            <a:r>
              <a:rPr sz="2400"/>
              <a:t> If we want to understand the British Parliament, we must trace its development from the Magna Carta (1215), through the Glorious Revolution (1688), to modern parliamentary democracy.</a:t>
            </a:r>
            <a:endParaRPr sz="2400"/>
          </a:p>
          <a:p>
            <a:pPr algn="just"/>
            <a:r>
              <a:rPr sz="2400"/>
              <a:t> Without history, we cannot understand why Britain has parliamentary supremacy.</a:t>
            </a:r>
            <a:endParaRPr sz="2400"/>
          </a:p>
          <a:p>
            <a:pPr algn="just"/>
            <a:endParaRPr sz="2400" b="1"/>
          </a:p>
          <a:p>
            <a:pPr algn="just">
              <a:buFont typeface="Arial" panose="020B0604020202020204"/>
              <a:buChar char="•"/>
            </a:pPr>
            <a:r>
              <a:rPr sz="2400" b="1"/>
              <a:t>Understanding Political Ideas in Context</a:t>
            </a:r>
            <a:endParaRPr sz="2400" b="1"/>
          </a:p>
          <a:p>
            <a:pPr algn="just"/>
            <a:r>
              <a:rPr sz="2400"/>
              <a:t> To understand Marxism, we must study the Industrial Revolution and class exploitation in 19th-century Europe.</a:t>
            </a:r>
            <a:endParaRPr sz="2400"/>
          </a:p>
          <a:p>
            <a:pPr algn="just"/>
            <a:r>
              <a:rPr sz="2400"/>
              <a:t> Political ideas do not emerge in a vacuum; they are shaped by time, place and circumstances.</a:t>
            </a:r>
            <a:endParaRPr sz="2400"/>
          </a:p>
          <a:p>
            <a:pPr algn="just"/>
            <a:endParaRPr sz="2400"/>
          </a:p>
          <a:p>
            <a:pPr algn="just">
              <a:buFont typeface="Arial" panose="020B0604020202020204"/>
              <a:buChar char="•"/>
            </a:pPr>
            <a:r>
              <a:rPr sz="2400" b="1"/>
              <a:t>Understanding Constitutional Development</a:t>
            </a:r>
            <a:endParaRPr sz="2400" b="1"/>
          </a:p>
          <a:p>
            <a:pPr algn="just"/>
            <a:r>
              <a:rPr sz="2400"/>
              <a:t> The Indian Constitution cannot be understood without examining colonial rule, the freedom struggle and debates in the Constituent Assembly.</a:t>
            </a:r>
            <a:endParaRPr sz="2400"/>
          </a:p>
          <a:p>
            <a:pPr algn="just"/>
            <a:r>
              <a:rPr sz="2400"/>
              <a:t>Thus, the historical approach connects political theory with historical experience.</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0" y="0"/>
            <a:ext cx="11833225" cy="7009130"/>
          </a:xfrm>
          <a:prstGeom prst="rect">
            <a:avLst/>
          </a:prstGeom>
        </p:spPr>
        <p:txBody>
          <a:bodyPr wrap="square">
            <a:spAutoFit/>
          </a:bodyPr>
          <a:p>
            <a:pPr>
              <a:spcAft>
                <a:spcPct val="60000"/>
              </a:spcAft>
            </a:pPr>
            <a:r>
              <a:rPr sz="2400" b="1"/>
              <a:t>Advantages of the Historical Approach</a:t>
            </a:r>
            <a:endParaRPr sz="2400" b="1"/>
          </a:p>
          <a:p>
            <a:pPr>
              <a:buFont typeface="Arial" panose="020B0604020202020204"/>
              <a:buChar char="•"/>
            </a:pPr>
            <a:r>
              <a:rPr sz="2400"/>
              <a:t>Provides Authentic Evidence</a:t>
            </a:r>
            <a:endParaRPr sz="2400"/>
          </a:p>
          <a:p>
            <a:r>
              <a:rPr sz="2400"/>
              <a:t> Since it relies on historical records and documents, it offers factual support.</a:t>
            </a:r>
            <a:endParaRPr sz="2400"/>
          </a:p>
          <a:p>
            <a:endParaRPr sz="2400"/>
          </a:p>
          <a:p>
            <a:pPr>
              <a:buFont typeface="Arial" panose="020B0604020202020204"/>
              <a:buChar char="•"/>
            </a:pPr>
            <a:r>
              <a:rPr sz="2400"/>
              <a:t>Helps in Making Generalizations</a:t>
            </a:r>
            <a:endParaRPr sz="2400"/>
          </a:p>
          <a:p>
            <a:r>
              <a:rPr sz="2400"/>
              <a:t> By studying past political developments, scholars can draw lessons and identify patterns.</a:t>
            </a:r>
            <a:endParaRPr sz="2400"/>
          </a:p>
          <a:p>
            <a:endParaRPr sz="2400"/>
          </a:p>
          <a:p>
            <a:pPr>
              <a:buFont typeface="Arial" panose="020B0604020202020204"/>
              <a:buChar char="•"/>
            </a:pPr>
            <a:r>
              <a:rPr sz="2400"/>
              <a:t>Prevents Repetition of Past Mistakes</a:t>
            </a:r>
            <a:endParaRPr sz="2400"/>
          </a:p>
          <a:p>
            <a:r>
              <a:rPr sz="2400"/>
              <a:t> History acts as a teacher.</a:t>
            </a:r>
            <a:endParaRPr sz="2400"/>
          </a:p>
          <a:p>
            <a:r>
              <a:rPr sz="2400"/>
              <a:t>Example: The failure of the League of Nations helped shape the stronger institutional structure of the United Nations.</a:t>
            </a:r>
            <a:endParaRPr sz="2400"/>
          </a:p>
          <a:p>
            <a:endParaRPr sz="2400"/>
          </a:p>
          <a:p>
            <a:pPr>
              <a:buFont typeface="Arial" panose="020B0604020202020204"/>
              <a:buChar char="•"/>
            </a:pPr>
            <a:r>
              <a:rPr sz="2400"/>
              <a:t>Broadens Perspective</a:t>
            </a:r>
            <a:endParaRPr sz="2400"/>
          </a:p>
          <a:p>
            <a:r>
              <a:rPr sz="2400"/>
              <a:t> It deepens understanding by showing how institutions evolve rather than appearing suddenly.</a:t>
            </a:r>
            <a:endParaRPr sz="2400"/>
          </a:p>
          <a:p>
            <a:endParaRPr sz="2400"/>
          </a:p>
          <a:p>
            <a:r>
              <a:rPr sz="2400"/>
              <a:t>Laski rightly said that political study should codify the results of historical experience.</a:t>
            </a:r>
            <a:endParaRPr sz="2400"/>
          </a:p>
          <a:p>
            <a:r>
              <a:rPr sz="2400"/>
              <a:t>Oakeshott even suggested that political study at the academic level should be historical in nature because it helps us understand political tradition.</a:t>
            </a:r>
            <a:endParaRPr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3715" y="425450"/>
            <a:ext cx="11049635" cy="6007735"/>
          </a:xfrm>
          <a:prstGeom prst="rect">
            <a:avLst/>
          </a:prstGeom>
        </p:spPr>
        <p:txBody>
          <a:bodyPr wrap="square">
            <a:spAutoFit/>
          </a:bodyPr>
          <a:p>
            <a:pPr algn="just">
              <a:spcAft>
                <a:spcPct val="60000"/>
              </a:spcAft>
            </a:pPr>
            <a:r>
              <a:rPr sz="2800" b="1"/>
              <a:t>Criticism of the Historical Approach</a:t>
            </a:r>
            <a:endParaRPr sz="2800" b="1"/>
          </a:p>
          <a:p>
            <a:pPr algn="just">
              <a:buFont typeface="Arial" panose="020B0604020202020204"/>
              <a:buChar char="•"/>
            </a:pPr>
            <a:r>
              <a:rPr sz="2800"/>
              <a:t>Risk of Superficial Comparisons</a:t>
            </a:r>
            <a:endParaRPr sz="2800"/>
          </a:p>
          <a:p>
            <a:pPr algn="just"/>
            <a:r>
              <a:rPr sz="2800"/>
              <a:t> As James Bryce pointed out, historical parallels may sometimes mislead.</a:t>
            </a:r>
            <a:endParaRPr sz="2800"/>
          </a:p>
          <a:p>
            <a:pPr algn="just"/>
            <a:r>
              <a:rPr sz="2800"/>
              <a:t> For example, comparing modern populist leaders with ancient Roman dictators may exaggerate similarities while ignoring differences in context.</a:t>
            </a:r>
            <a:endParaRPr sz="2800"/>
          </a:p>
          <a:p>
            <a:pPr algn="just"/>
            <a:endParaRPr sz="2800"/>
          </a:p>
          <a:p>
            <a:pPr algn="just">
              <a:buFont typeface="Arial" panose="020B0604020202020204"/>
              <a:buChar char="•"/>
            </a:pPr>
            <a:r>
              <a:rPr sz="2800"/>
              <a:t>Neglect of Present Realities</a:t>
            </a:r>
            <a:endParaRPr sz="2800"/>
          </a:p>
          <a:p>
            <a:pPr algn="just"/>
            <a:r>
              <a:rPr sz="2800"/>
              <a:t> This approach may focus too much on the past and ignore current social, economic and behavioural factors.</a:t>
            </a:r>
            <a:endParaRPr sz="2800"/>
          </a:p>
          <a:p>
            <a:pPr algn="just"/>
            <a:endParaRPr sz="2800"/>
          </a:p>
          <a:p>
            <a:pPr algn="just">
              <a:buFont typeface="Arial" panose="020B0604020202020204"/>
              <a:buChar char="•"/>
            </a:pPr>
            <a:r>
              <a:rPr sz="2800"/>
              <a:t>Limited Analytical Depth</a:t>
            </a:r>
            <a:endParaRPr sz="2800"/>
          </a:p>
          <a:p>
            <a:pPr algn="just"/>
            <a:r>
              <a:rPr sz="2800"/>
              <a:t> It often describes historical development without offering predictive or scientific explanations.</a:t>
            </a:r>
            <a:endParaRPr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80060" y="3260725"/>
            <a:ext cx="11268075" cy="768350"/>
          </a:xfrm>
          <a:prstGeom prst="rect">
            <a:avLst/>
          </a:prstGeom>
        </p:spPr>
        <p:txBody>
          <a:bodyPr wrap="square">
            <a:spAutoFit/>
          </a:bodyPr>
          <a:p>
            <a:r>
              <a:rPr sz="4400"/>
              <a:t>Institutional Approach in Comparative Politics</a:t>
            </a:r>
            <a:endParaRPr sz="4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38175" y="426720"/>
            <a:ext cx="10915650" cy="6003925"/>
          </a:xfrm>
          <a:prstGeom prst="rect">
            <a:avLst/>
          </a:prstGeom>
        </p:spPr>
        <p:txBody>
          <a:bodyPr wrap="square">
            <a:spAutoFit/>
          </a:bodyPr>
          <a:p>
            <a:pPr algn="just">
              <a:spcAft>
                <a:spcPct val="60000"/>
              </a:spcAft>
            </a:pPr>
            <a:r>
              <a:rPr sz="4400" b="1"/>
              <a:t>1. Conceptual Introduction</a:t>
            </a:r>
            <a:endParaRPr sz="4400" b="1"/>
          </a:p>
          <a:p>
            <a:pPr algn="just"/>
            <a:r>
              <a:rPr sz="4400"/>
              <a:t>The Institutional Approach is one of the earliest and most foundational methods in the study of Comparative Politics. It examines political systems primarily through the formal, legally constituted structures of government — such as legislatures, executives, judiciaries, constitutions, and administrative bodies.</a:t>
            </a:r>
            <a:endParaRPr sz="4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78815" y="537210"/>
            <a:ext cx="10986770" cy="5631180"/>
          </a:xfrm>
          <a:prstGeom prst="rect">
            <a:avLst/>
          </a:prstGeom>
        </p:spPr>
        <p:txBody>
          <a:bodyPr wrap="square">
            <a:spAutoFit/>
          </a:bodyPr>
          <a:p>
            <a:pPr algn="just"/>
            <a:r>
              <a:rPr sz="4000"/>
              <a:t>At its core, this approach assumes that:</a:t>
            </a:r>
            <a:endParaRPr sz="4000"/>
          </a:p>
          <a:p>
            <a:pPr algn="just"/>
            <a:r>
              <a:rPr sz="4000"/>
              <a:t>Political life is structured and regulated through institutions, and therefore, to understand politics, one must begin by studying these institutional frameworks.</a:t>
            </a:r>
            <a:endParaRPr sz="4000"/>
          </a:p>
          <a:p>
            <a:pPr algn="just"/>
            <a:r>
              <a:rPr sz="4000"/>
              <a:t>Before the mid-twentieth century, Comparative Politics was largely synonymous with comparing constitutions and governmental structures across countries.</a:t>
            </a:r>
            <a:endParaRPr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35" y="68580"/>
            <a:ext cx="12087860" cy="6471920"/>
          </a:xfrm>
          <a:prstGeom prst="rect">
            <a:avLst/>
          </a:prstGeom>
        </p:spPr>
        <p:txBody>
          <a:bodyPr wrap="square">
            <a:spAutoFit/>
          </a:bodyPr>
          <a:p>
            <a:pPr>
              <a:spcAft>
                <a:spcPct val="60000"/>
              </a:spcAft>
            </a:pPr>
            <a:r>
              <a:rPr sz="2000" b="1"/>
              <a:t>2. Historical Development and Intellectual Lineage</a:t>
            </a:r>
            <a:endParaRPr sz="2000" b="1"/>
          </a:p>
          <a:p>
            <a:r>
              <a:rPr sz="2000"/>
              <a:t>The institutional approach has deep historical roots:</a:t>
            </a:r>
            <a:endParaRPr sz="2000"/>
          </a:p>
          <a:p>
            <a:endParaRPr sz="2000"/>
          </a:p>
          <a:p>
            <a:pPr>
              <a:buFont typeface="Arial" panose="020B0604020202020204"/>
              <a:buChar char="•"/>
            </a:pPr>
            <a:r>
              <a:rPr sz="2000"/>
              <a:t>Aristotle compared 150 constitutions and classified governments into monarchy, aristocracy, and polity.</a:t>
            </a:r>
            <a:endParaRPr sz="2000"/>
          </a:p>
          <a:p>
            <a:pPr>
              <a:buFont typeface="Arial" panose="020B0604020202020204"/>
              <a:buChar char="•"/>
            </a:pPr>
            <a:endParaRPr sz="2000"/>
          </a:p>
          <a:p>
            <a:pPr>
              <a:buFont typeface="Arial" panose="020B0604020202020204"/>
              <a:buChar char="•"/>
            </a:pPr>
            <a:r>
              <a:rPr sz="2000"/>
              <a:t>Polybius developed the theory of mixed government.</a:t>
            </a:r>
            <a:endParaRPr sz="2000"/>
          </a:p>
          <a:p>
            <a:pPr>
              <a:buFont typeface="Arial" panose="020B0604020202020204"/>
              <a:buChar char="•"/>
            </a:pPr>
            <a:endParaRPr sz="2000"/>
          </a:p>
          <a:p>
            <a:pPr>
              <a:buFont typeface="Arial" panose="020B0604020202020204"/>
              <a:buChar char="•"/>
            </a:pPr>
            <a:r>
              <a:rPr sz="2000"/>
              <a:t>In the modern period, scholars such as:</a:t>
            </a:r>
            <a:endParaRPr sz="2000"/>
          </a:p>
          <a:p>
            <a:pPr>
              <a:buFont typeface="Arial" panose="020B0604020202020204"/>
              <a:buChar char="•"/>
            </a:pPr>
            <a:endParaRPr sz="2000"/>
          </a:p>
          <a:p>
            <a:pPr lvl="1">
              <a:buFont typeface="Arial" panose="020B0604020202020204"/>
              <a:buChar char="◦"/>
            </a:pPr>
            <a:r>
              <a:rPr sz="2000"/>
              <a:t>Walter Bagehot</a:t>
            </a:r>
            <a:endParaRPr sz="2000"/>
          </a:p>
          <a:p>
            <a:pPr lvl="1">
              <a:buFont typeface="Arial" panose="020B0604020202020204"/>
              <a:buChar char="◦"/>
            </a:pPr>
            <a:endParaRPr sz="2000"/>
          </a:p>
          <a:p>
            <a:pPr lvl="1">
              <a:buFont typeface="Arial" panose="020B0604020202020204"/>
              <a:buChar char="◦"/>
            </a:pPr>
            <a:r>
              <a:rPr sz="2000"/>
              <a:t>James Bryce</a:t>
            </a:r>
            <a:endParaRPr sz="2000"/>
          </a:p>
          <a:p>
            <a:pPr lvl="1">
              <a:buFont typeface="Arial" panose="020B0604020202020204"/>
              <a:buChar char="◦"/>
            </a:pPr>
            <a:endParaRPr sz="2000"/>
          </a:p>
          <a:p>
            <a:pPr lvl="1">
              <a:buFont typeface="Arial" panose="020B0604020202020204"/>
              <a:buChar char="◦"/>
            </a:pPr>
            <a:r>
              <a:rPr sz="2000"/>
              <a:t>Herman Finer</a:t>
            </a:r>
            <a:endParaRPr sz="2000"/>
          </a:p>
          <a:p>
            <a:pPr lvl="1">
              <a:buFont typeface="Arial" panose="020B0604020202020204"/>
              <a:buChar char="◦"/>
            </a:pPr>
            <a:endParaRPr sz="2000"/>
          </a:p>
          <a:p>
            <a:pPr lvl="1">
              <a:buFont typeface="Arial" panose="020B0604020202020204"/>
              <a:buChar char="◦"/>
            </a:pPr>
            <a:r>
              <a:rPr sz="2000"/>
              <a:t>Harold J. Laski</a:t>
            </a:r>
            <a:endParaRPr sz="2000"/>
          </a:p>
          <a:p>
            <a:pPr lvl="1">
              <a:buFont typeface="Arial" panose="020B0604020202020204"/>
              <a:buChar char="◦"/>
            </a:pPr>
            <a:endParaRPr sz="2000"/>
          </a:p>
          <a:p>
            <a:pPr lvl="1">
              <a:buFont typeface="Arial" panose="020B0604020202020204"/>
              <a:buChar char="◦"/>
            </a:pPr>
            <a:r>
              <a:rPr sz="2000"/>
              <a:t>W.B. Munro</a:t>
            </a:r>
            <a:endParaRPr sz="2000"/>
          </a:p>
          <a:p>
            <a:r>
              <a:rPr sz="2000"/>
              <a:t>focused extensively on constitutional systems, parliamentary sovereignty, cabinet government, and legal authority.</a:t>
            </a:r>
            <a:endParaRPr sz="2000"/>
          </a:p>
          <a:p>
            <a:r>
              <a:rPr sz="2000"/>
              <a:t>The approach was dominant until the behavioural revolution of the 1950s–60s.</a:t>
            </a:r>
            <a:endParaRPr sz="2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43865" y="3260725"/>
            <a:ext cx="11292205" cy="645160"/>
          </a:xfrm>
          <a:prstGeom prst="rect">
            <a:avLst/>
          </a:prstGeom>
        </p:spPr>
        <p:txBody>
          <a:bodyPr wrap="square">
            <a:spAutoFit/>
          </a:bodyPr>
          <a:p>
            <a:r>
              <a:rPr sz="3600"/>
              <a:t>3. Core Features of the Institutional Approach</a:t>
            </a:r>
            <a:endParaRPr sz="3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42340" y="706755"/>
            <a:ext cx="10191750" cy="5262245"/>
          </a:xfrm>
          <a:prstGeom prst="rect">
            <a:avLst/>
          </a:prstGeom>
        </p:spPr>
        <p:txBody>
          <a:bodyPr wrap="square">
            <a:spAutoFit/>
          </a:bodyPr>
          <a:p>
            <a:pPr algn="just"/>
            <a:r>
              <a:rPr sz="2800" b="1"/>
              <a:t>Meaning of Approach</a:t>
            </a:r>
            <a:endParaRPr sz="2800" b="1"/>
          </a:p>
          <a:p>
            <a:pPr algn="just"/>
            <a:r>
              <a:rPr sz="2800"/>
              <a:t> An approach refers to a general way of looking at, understanding and explaining a political phenomenon. It provides a broad perspective or framework within which political issues are examined. An approach determines what kind of questions are considered important and what kind of explanations are acceptable.</a:t>
            </a:r>
            <a:endParaRPr sz="2800"/>
          </a:p>
          <a:p>
            <a:pPr algn="just"/>
            <a:endParaRPr sz="2800"/>
          </a:p>
          <a:p>
            <a:pPr algn="just"/>
            <a:r>
              <a:rPr lang="en-US" altLang="en-US" sz="2800" b="1"/>
              <a:t>Scope of an Approach</a:t>
            </a:r>
            <a:endParaRPr lang="en-US" altLang="en-US" sz="2800" b="1"/>
          </a:p>
          <a:p>
            <a:pPr algn="just"/>
            <a:r>
              <a:rPr lang="en-US" altLang="en-US" sz="2800"/>
              <a:t>An approach may be very broad — for example, examining world politics through a realist or liberal perspective — or it may focus on a specific level such as local or national politics. Thus, an approach shapes the overall orientation of analysis.</a:t>
            </a:r>
            <a:endParaRPr lang="en-US" altLang="en-US"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16000" y="735330"/>
            <a:ext cx="10129520" cy="5576570"/>
          </a:xfrm>
          <a:prstGeom prst="rect">
            <a:avLst/>
          </a:prstGeom>
        </p:spPr>
        <p:txBody>
          <a:bodyPr wrap="square">
            <a:spAutoFit/>
          </a:bodyPr>
          <a:p>
            <a:pPr marL="342900" indent="-342900" algn="just">
              <a:spcAft>
                <a:spcPct val="60000"/>
              </a:spcAft>
              <a:buFont typeface="Wingdings" panose="05000000000000000000" charset="0"/>
              <a:buChar char="q"/>
            </a:pPr>
            <a:r>
              <a:rPr sz="2800" b="1"/>
              <a:t>Primacy of Formal Political Structures</a:t>
            </a:r>
            <a:endParaRPr sz="2800" b="1"/>
          </a:p>
          <a:p>
            <a:pPr algn="just"/>
            <a:r>
              <a:rPr sz="2800"/>
              <a:t>The institutional approach studies:</a:t>
            </a:r>
            <a:endParaRPr sz="2800"/>
          </a:p>
          <a:p>
            <a:pPr algn="just"/>
            <a:endParaRPr sz="2800"/>
          </a:p>
          <a:p>
            <a:pPr algn="just">
              <a:buFont typeface="Arial" panose="020B0604020202020204"/>
              <a:buChar char="•"/>
            </a:pPr>
            <a:r>
              <a:rPr sz="2800"/>
              <a:t>Written constitutions</a:t>
            </a:r>
            <a:endParaRPr sz="2800"/>
          </a:p>
          <a:p>
            <a:pPr algn="just">
              <a:buFont typeface="Arial" panose="020B0604020202020204"/>
              <a:buChar char="•"/>
            </a:pPr>
            <a:endParaRPr sz="2800"/>
          </a:p>
          <a:p>
            <a:pPr algn="just">
              <a:buFont typeface="Arial" panose="020B0604020202020204"/>
              <a:buChar char="•"/>
            </a:pPr>
            <a:r>
              <a:rPr sz="2800"/>
              <a:t>Legal authority</a:t>
            </a:r>
            <a:endParaRPr sz="2800"/>
          </a:p>
          <a:p>
            <a:pPr algn="just">
              <a:buFont typeface="Arial" panose="020B0604020202020204"/>
              <a:buChar char="•"/>
            </a:pPr>
            <a:endParaRPr sz="2800"/>
          </a:p>
          <a:p>
            <a:pPr algn="just">
              <a:buFont typeface="Arial" panose="020B0604020202020204"/>
              <a:buChar char="•"/>
            </a:pPr>
            <a:r>
              <a:rPr sz="2800"/>
              <a:t>Organizational structure of government</a:t>
            </a:r>
            <a:endParaRPr sz="2800"/>
          </a:p>
          <a:p>
            <a:pPr algn="just">
              <a:buFont typeface="Arial" panose="020B0604020202020204"/>
              <a:buChar char="•"/>
            </a:pPr>
            <a:endParaRPr sz="2800"/>
          </a:p>
          <a:p>
            <a:pPr algn="just">
              <a:buFont typeface="Arial" panose="020B0604020202020204"/>
              <a:buChar char="•"/>
            </a:pPr>
            <a:r>
              <a:rPr sz="2800"/>
              <a:t>Powers and functions of institutions</a:t>
            </a:r>
            <a:endParaRPr sz="2800"/>
          </a:p>
          <a:p>
            <a:pPr algn="just"/>
            <a:r>
              <a:rPr sz="2800"/>
              <a:t>It assumes that political outcomes are largely shaped by constitutional design and institutional arrangement.</a:t>
            </a:r>
            <a:endParaRPr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16000" y="784225"/>
            <a:ext cx="10587355" cy="5631180"/>
          </a:xfrm>
          <a:prstGeom prst="rect">
            <a:avLst/>
          </a:prstGeom>
        </p:spPr>
        <p:txBody>
          <a:bodyPr wrap="square">
            <a:spAutoFit/>
          </a:bodyPr>
          <a:p>
            <a:r>
              <a:rPr sz="4000"/>
              <a:t>For example:</a:t>
            </a:r>
            <a:endParaRPr sz="4000"/>
          </a:p>
          <a:p>
            <a:endParaRPr sz="4000"/>
          </a:p>
          <a:p>
            <a:pPr>
              <a:buFont typeface="Arial" panose="020B0604020202020204"/>
              <a:buChar char="•"/>
            </a:pPr>
            <a:r>
              <a:rPr sz="4000"/>
              <a:t>Parliamentary vs Presidential systems</a:t>
            </a:r>
            <a:endParaRPr sz="4000"/>
          </a:p>
          <a:p>
            <a:pPr>
              <a:buFont typeface="Arial" panose="020B0604020202020204"/>
              <a:buChar char="•"/>
            </a:pPr>
            <a:endParaRPr sz="4000"/>
          </a:p>
          <a:p>
            <a:pPr>
              <a:buFont typeface="Arial" panose="020B0604020202020204"/>
              <a:buChar char="•"/>
            </a:pPr>
            <a:r>
              <a:rPr sz="4000"/>
              <a:t>Federal vs Unitary systems</a:t>
            </a:r>
            <a:endParaRPr sz="4000"/>
          </a:p>
          <a:p>
            <a:pPr>
              <a:buFont typeface="Arial" panose="020B0604020202020204"/>
              <a:buChar char="•"/>
            </a:pPr>
            <a:endParaRPr sz="4000"/>
          </a:p>
          <a:p>
            <a:pPr>
              <a:buFont typeface="Arial" panose="020B0604020202020204"/>
              <a:buChar char="•"/>
            </a:pPr>
            <a:r>
              <a:rPr sz="4000"/>
              <a:t>Bicameral vs Unicameral legislatures</a:t>
            </a:r>
            <a:endParaRPr sz="4000"/>
          </a:p>
          <a:p>
            <a:r>
              <a:rPr sz="4000" b="1"/>
              <a:t>The underlying belief is that structure determines political behaviour</a:t>
            </a:r>
            <a:r>
              <a:rPr sz="1600" b="1"/>
              <a:t>.</a:t>
            </a:r>
            <a:endParaRPr sz="1600"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49885" y="285115"/>
            <a:ext cx="11327130" cy="6163945"/>
          </a:xfrm>
          <a:prstGeom prst="rect">
            <a:avLst/>
          </a:prstGeom>
        </p:spPr>
        <p:txBody>
          <a:bodyPr wrap="square">
            <a:spAutoFit/>
          </a:bodyPr>
          <a:p>
            <a:pPr>
              <a:spcAft>
                <a:spcPct val="60000"/>
              </a:spcAft>
            </a:pPr>
            <a:r>
              <a:rPr sz="2000" b="1"/>
              <a:t>Legal–Normative Orientation</a:t>
            </a:r>
            <a:endParaRPr sz="2000" b="1"/>
          </a:p>
          <a:p>
            <a:r>
              <a:rPr sz="2000"/>
              <a:t>This approach is strongly influenced by constitutional law.</a:t>
            </a:r>
            <a:endParaRPr sz="2000"/>
          </a:p>
          <a:p>
            <a:r>
              <a:rPr sz="2000"/>
              <a:t>It focuses on:</a:t>
            </a:r>
            <a:endParaRPr sz="2000"/>
          </a:p>
          <a:p>
            <a:endParaRPr sz="2000"/>
          </a:p>
          <a:p>
            <a:pPr>
              <a:buFont typeface="Arial" panose="020B0604020202020204"/>
              <a:buChar char="•"/>
            </a:pPr>
            <a:r>
              <a:rPr sz="2000"/>
              <a:t>Legal powers</a:t>
            </a:r>
            <a:endParaRPr sz="2000"/>
          </a:p>
          <a:p>
            <a:pPr>
              <a:buFont typeface="Arial" panose="020B0604020202020204"/>
              <a:buChar char="•"/>
            </a:pPr>
            <a:endParaRPr sz="2000"/>
          </a:p>
          <a:p>
            <a:pPr>
              <a:buFont typeface="Arial" panose="020B0604020202020204"/>
              <a:buChar char="•"/>
            </a:pPr>
            <a:r>
              <a:rPr sz="2000"/>
              <a:t>Jurisdictional boundaries</a:t>
            </a:r>
            <a:endParaRPr sz="2000"/>
          </a:p>
          <a:p>
            <a:pPr>
              <a:buFont typeface="Arial" panose="020B0604020202020204"/>
              <a:buChar char="•"/>
            </a:pPr>
            <a:endParaRPr sz="2000"/>
          </a:p>
          <a:p>
            <a:pPr>
              <a:buFont typeface="Arial" panose="020B0604020202020204"/>
              <a:buChar char="•"/>
            </a:pPr>
            <a:r>
              <a:rPr sz="2000"/>
              <a:t>Formal procedures</a:t>
            </a:r>
            <a:endParaRPr sz="2000"/>
          </a:p>
          <a:p>
            <a:pPr>
              <a:buFont typeface="Arial" panose="020B0604020202020204"/>
              <a:buChar char="•"/>
            </a:pPr>
            <a:endParaRPr sz="2000"/>
          </a:p>
          <a:p>
            <a:pPr>
              <a:buFont typeface="Arial" panose="020B0604020202020204"/>
              <a:buChar char="•"/>
            </a:pPr>
            <a:r>
              <a:rPr sz="2000"/>
              <a:t>Official rules of governance</a:t>
            </a:r>
            <a:endParaRPr sz="2000"/>
          </a:p>
          <a:p>
            <a:r>
              <a:rPr sz="2000"/>
              <a:t>It often evaluates institutions normatively:</a:t>
            </a:r>
            <a:endParaRPr sz="2000"/>
          </a:p>
          <a:p>
            <a:endParaRPr sz="2000"/>
          </a:p>
          <a:p>
            <a:pPr>
              <a:buFont typeface="Arial" panose="020B0604020202020204"/>
              <a:buChar char="•"/>
            </a:pPr>
            <a:r>
              <a:rPr sz="2000"/>
              <a:t>Which system is more stable?</a:t>
            </a:r>
            <a:endParaRPr sz="2000"/>
          </a:p>
          <a:p>
            <a:pPr>
              <a:buFont typeface="Arial" panose="020B0604020202020204"/>
              <a:buChar char="•"/>
            </a:pPr>
            <a:endParaRPr sz="2000"/>
          </a:p>
          <a:p>
            <a:pPr>
              <a:buFont typeface="Arial" panose="020B0604020202020204"/>
              <a:buChar char="•"/>
            </a:pPr>
            <a:r>
              <a:rPr sz="2000"/>
              <a:t>Which structure ensures accountability?</a:t>
            </a:r>
            <a:endParaRPr sz="2000"/>
          </a:p>
          <a:p>
            <a:pPr>
              <a:buFont typeface="Arial" panose="020B0604020202020204"/>
              <a:buChar char="•"/>
            </a:pPr>
            <a:endParaRPr sz="2000"/>
          </a:p>
          <a:p>
            <a:pPr>
              <a:buFont typeface="Arial" panose="020B0604020202020204"/>
              <a:buChar char="•"/>
            </a:pPr>
            <a:r>
              <a:rPr sz="2000"/>
              <a:t>Which constitutional design prevents authoritarianism?</a:t>
            </a:r>
            <a:endParaRPr sz="2000"/>
          </a:p>
          <a:p>
            <a:r>
              <a:rPr sz="2000"/>
              <a:t>Thus, it is not merely descriptive but also evaluative.</a:t>
            </a:r>
            <a:endParaRPr sz="2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78840" y="694690"/>
            <a:ext cx="10246995" cy="6036310"/>
          </a:xfrm>
          <a:prstGeom prst="rect">
            <a:avLst/>
          </a:prstGeom>
        </p:spPr>
        <p:txBody>
          <a:bodyPr wrap="square">
            <a:spAutoFit/>
          </a:bodyPr>
          <a:p>
            <a:pPr algn="just">
              <a:spcAft>
                <a:spcPct val="60000"/>
              </a:spcAft>
            </a:pPr>
            <a:r>
              <a:rPr sz="3600" b="1"/>
              <a:t>State-Centric Perspective</a:t>
            </a:r>
            <a:endParaRPr sz="3600" b="1"/>
          </a:p>
          <a:p>
            <a:pPr algn="just"/>
            <a:r>
              <a:rPr sz="3600"/>
              <a:t>The approach treats the state as the central unit of analysis.</a:t>
            </a:r>
            <a:endParaRPr sz="3600"/>
          </a:p>
          <a:p>
            <a:pPr algn="just"/>
            <a:r>
              <a:rPr sz="3600"/>
              <a:t>Politics is equated with:</a:t>
            </a:r>
            <a:endParaRPr sz="3600"/>
          </a:p>
          <a:p>
            <a:pPr algn="just"/>
            <a:endParaRPr sz="3600"/>
          </a:p>
          <a:p>
            <a:pPr algn="just">
              <a:buFont typeface="Arial" panose="020B0604020202020204"/>
              <a:buChar char="•"/>
            </a:pPr>
            <a:r>
              <a:rPr sz="3600"/>
              <a:t>Governmental authority</a:t>
            </a:r>
            <a:endParaRPr sz="3600"/>
          </a:p>
          <a:p>
            <a:pPr algn="just">
              <a:buFont typeface="Arial" panose="020B0604020202020204"/>
              <a:buChar char="•"/>
            </a:pPr>
            <a:endParaRPr sz="3600"/>
          </a:p>
          <a:p>
            <a:pPr algn="just">
              <a:buFont typeface="Arial" panose="020B0604020202020204"/>
              <a:buChar char="•"/>
            </a:pPr>
            <a:r>
              <a:rPr sz="3600"/>
              <a:t>Sovereign institutions</a:t>
            </a:r>
            <a:endParaRPr sz="3600"/>
          </a:p>
          <a:p>
            <a:pPr algn="just">
              <a:buFont typeface="Arial" panose="020B0604020202020204"/>
              <a:buChar char="•"/>
            </a:pPr>
            <a:endParaRPr sz="3600"/>
          </a:p>
          <a:p>
            <a:pPr algn="just">
              <a:buFont typeface="Arial" panose="020B0604020202020204"/>
              <a:buChar char="•"/>
            </a:pPr>
            <a:r>
              <a:rPr sz="3600"/>
              <a:t>Public law</a:t>
            </a:r>
            <a:endParaRPr sz="36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55015" y="784225"/>
            <a:ext cx="10681335" cy="5507990"/>
          </a:xfrm>
          <a:prstGeom prst="rect">
            <a:avLst/>
          </a:prstGeom>
        </p:spPr>
        <p:txBody>
          <a:bodyPr wrap="square">
            <a:spAutoFit/>
          </a:bodyPr>
          <a:p>
            <a:r>
              <a:rPr sz="3200"/>
              <a:t>It pays limited attention to:</a:t>
            </a:r>
            <a:endParaRPr sz="3200"/>
          </a:p>
          <a:p>
            <a:endParaRPr sz="3200"/>
          </a:p>
          <a:p>
            <a:pPr>
              <a:buFont typeface="Arial" panose="020B0604020202020204"/>
              <a:buChar char="•"/>
            </a:pPr>
            <a:r>
              <a:rPr sz="3200"/>
              <a:t>Informal networks</a:t>
            </a:r>
            <a:endParaRPr sz="3200"/>
          </a:p>
          <a:p>
            <a:pPr>
              <a:buFont typeface="Arial" panose="020B0604020202020204"/>
              <a:buChar char="•"/>
            </a:pPr>
            <a:endParaRPr sz="3200"/>
          </a:p>
          <a:p>
            <a:pPr>
              <a:buFont typeface="Arial" panose="020B0604020202020204"/>
              <a:buChar char="•"/>
            </a:pPr>
            <a:r>
              <a:rPr sz="3200"/>
              <a:t>Civil society</a:t>
            </a:r>
            <a:endParaRPr sz="3200"/>
          </a:p>
          <a:p>
            <a:pPr>
              <a:buFont typeface="Arial" panose="020B0604020202020204"/>
              <a:buChar char="•"/>
            </a:pPr>
            <a:endParaRPr sz="3200"/>
          </a:p>
          <a:p>
            <a:pPr>
              <a:buFont typeface="Arial" panose="020B0604020202020204"/>
              <a:buChar char="•"/>
            </a:pPr>
            <a:r>
              <a:rPr sz="3200"/>
              <a:t>Political culture</a:t>
            </a:r>
            <a:endParaRPr sz="3200"/>
          </a:p>
          <a:p>
            <a:pPr>
              <a:buFont typeface="Arial" panose="020B0604020202020204"/>
              <a:buChar char="•"/>
            </a:pPr>
            <a:endParaRPr sz="3200"/>
          </a:p>
          <a:p>
            <a:pPr>
              <a:buFont typeface="Arial" panose="020B0604020202020204"/>
              <a:buChar char="•"/>
            </a:pPr>
            <a:r>
              <a:rPr sz="3200"/>
              <a:t>Pressure groups</a:t>
            </a:r>
            <a:endParaRPr sz="3200"/>
          </a:p>
          <a:p>
            <a:r>
              <a:rPr sz="3200" b="1"/>
              <a:t>Politics is viewed primarily as activity within official state institutions.</a:t>
            </a:r>
            <a:endParaRPr sz="3200"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67970" y="195580"/>
            <a:ext cx="11632565" cy="2470785"/>
          </a:xfrm>
          <a:prstGeom prst="rect">
            <a:avLst/>
          </a:prstGeom>
        </p:spPr>
        <p:txBody>
          <a:bodyPr wrap="square">
            <a:spAutoFit/>
          </a:bodyPr>
          <a:p>
            <a:pPr>
              <a:spcAft>
                <a:spcPct val="60000"/>
              </a:spcAft>
            </a:pPr>
            <a:r>
              <a:rPr sz="2000" b="1"/>
              <a:t>Structural Comparison Across Countries</a:t>
            </a:r>
            <a:endParaRPr sz="2000" b="1"/>
          </a:p>
          <a:p>
            <a:r>
              <a:rPr sz="2000"/>
              <a:t>Comparative Politics under this approach means:</a:t>
            </a:r>
            <a:endParaRPr sz="2000"/>
          </a:p>
          <a:p>
            <a:endParaRPr sz="2000"/>
          </a:p>
          <a:p>
            <a:pPr>
              <a:buFont typeface="Arial" panose="020B0604020202020204"/>
              <a:buChar char="•"/>
            </a:pPr>
            <a:r>
              <a:rPr sz="2000"/>
              <a:t>Comparing formal institutions across countries.</a:t>
            </a:r>
            <a:endParaRPr sz="2000"/>
          </a:p>
          <a:p>
            <a:pPr>
              <a:buFont typeface="Arial" panose="020B0604020202020204"/>
              <a:buChar char="•"/>
            </a:pPr>
            <a:endParaRPr sz="2000"/>
          </a:p>
          <a:p>
            <a:pPr>
              <a:buFont typeface="Arial" panose="020B0604020202020204"/>
              <a:buChar char="•"/>
            </a:pPr>
            <a:r>
              <a:rPr sz="2000"/>
              <a:t>Identifying similarities and differences in governmental design.</a:t>
            </a:r>
            <a:endParaRPr sz="2000"/>
          </a:p>
          <a:p>
            <a:r>
              <a:rPr sz="2000" b="1"/>
              <a:t>Example of institutional comparison:</a:t>
            </a:r>
            <a:endParaRPr sz="2000" b="1"/>
          </a:p>
        </p:txBody>
      </p:sp>
      <p:pic>
        <p:nvPicPr>
          <p:cNvPr id="5" name="Picture 4"/>
          <p:cNvPicPr>
            <a:picLocks noChangeAspect="1"/>
          </p:cNvPicPr>
          <p:nvPr/>
        </p:nvPicPr>
        <p:blipFill>
          <a:blip r:embed="rId1"/>
          <a:stretch>
            <a:fillRect/>
          </a:stretch>
        </p:blipFill>
        <p:spPr>
          <a:xfrm>
            <a:off x="955675" y="2797810"/>
            <a:ext cx="9790430" cy="329438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08915" y="178435"/>
            <a:ext cx="11515725" cy="6007735"/>
          </a:xfrm>
          <a:prstGeom prst="rect">
            <a:avLst/>
          </a:prstGeom>
        </p:spPr>
        <p:txBody>
          <a:bodyPr wrap="square">
            <a:spAutoFit/>
          </a:bodyPr>
          <a:p>
            <a:pPr>
              <a:spcAft>
                <a:spcPct val="60000"/>
              </a:spcAft>
            </a:pPr>
            <a:r>
              <a:rPr sz="2800" b="1"/>
              <a:t>Static and Descriptive Nature</a:t>
            </a:r>
            <a:endParaRPr sz="2800" b="1"/>
          </a:p>
          <a:p>
            <a:r>
              <a:rPr sz="2800"/>
              <a:t>The institutional approach tends to be:</a:t>
            </a:r>
            <a:endParaRPr sz="2800"/>
          </a:p>
          <a:p>
            <a:endParaRPr sz="2800"/>
          </a:p>
          <a:p>
            <a:pPr>
              <a:buFont typeface="Arial" panose="020B0604020202020204"/>
              <a:buChar char="•"/>
            </a:pPr>
            <a:r>
              <a:rPr sz="2800"/>
              <a:t>Descriptive rather than explanatory</a:t>
            </a:r>
            <a:endParaRPr sz="2800"/>
          </a:p>
          <a:p>
            <a:pPr>
              <a:buFont typeface="Arial" panose="020B0604020202020204"/>
              <a:buChar char="•"/>
            </a:pPr>
            <a:endParaRPr sz="2800"/>
          </a:p>
          <a:p>
            <a:pPr>
              <a:buFont typeface="Arial" panose="020B0604020202020204"/>
              <a:buChar char="•"/>
            </a:pPr>
            <a:r>
              <a:rPr sz="2800"/>
              <a:t>Static rather than dynamic</a:t>
            </a:r>
            <a:endParaRPr sz="2800"/>
          </a:p>
          <a:p>
            <a:r>
              <a:rPr sz="2800"/>
              <a:t>It explains:</a:t>
            </a:r>
            <a:endParaRPr sz="2800"/>
          </a:p>
          <a:p>
            <a:endParaRPr sz="2800"/>
          </a:p>
          <a:p>
            <a:pPr>
              <a:buFont typeface="Arial" panose="020B0604020202020204"/>
              <a:buChar char="•"/>
            </a:pPr>
            <a:r>
              <a:rPr sz="2800"/>
              <a:t>What institutions are</a:t>
            </a:r>
            <a:endParaRPr sz="2800"/>
          </a:p>
          <a:p>
            <a:pPr>
              <a:buFont typeface="Arial" panose="020B0604020202020204"/>
              <a:buChar char="•"/>
            </a:pPr>
            <a:endParaRPr sz="2800"/>
          </a:p>
          <a:p>
            <a:pPr>
              <a:buFont typeface="Arial" panose="020B0604020202020204"/>
              <a:buChar char="•"/>
            </a:pPr>
            <a:r>
              <a:rPr sz="2800"/>
              <a:t>How they are structured</a:t>
            </a:r>
            <a:endParaRPr sz="2800"/>
          </a:p>
          <a:p>
            <a:pPr>
              <a:buFont typeface="Arial" panose="020B0604020202020204"/>
              <a:buChar char="•"/>
            </a:pPr>
            <a:endParaRPr sz="2800"/>
          </a:p>
          <a:p>
            <a:pPr>
              <a:buFont typeface="Arial" panose="020B0604020202020204"/>
              <a:buChar char="•"/>
            </a:pPr>
            <a:r>
              <a:rPr sz="2800"/>
              <a:t>What powers they possess</a:t>
            </a:r>
            <a:endParaRPr sz="28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2895" y="219710"/>
            <a:ext cx="11888470" cy="3969385"/>
          </a:xfrm>
          <a:prstGeom prst="rect">
            <a:avLst/>
          </a:prstGeom>
        </p:spPr>
        <p:txBody>
          <a:bodyPr wrap="square">
            <a:spAutoFit/>
          </a:bodyPr>
          <a:p>
            <a:r>
              <a:rPr sz="3600"/>
              <a:t>But it does not adequately explain:</a:t>
            </a:r>
            <a:endParaRPr sz="3600"/>
          </a:p>
          <a:p>
            <a:endParaRPr sz="3600"/>
          </a:p>
          <a:p>
            <a:pPr>
              <a:buFont typeface="Arial" panose="020B0604020202020204"/>
              <a:buChar char="•"/>
            </a:pPr>
            <a:r>
              <a:rPr sz="3600"/>
              <a:t>How power actually operates</a:t>
            </a:r>
            <a:endParaRPr sz="3600"/>
          </a:p>
          <a:p>
            <a:pPr>
              <a:buFont typeface="Arial" panose="020B0604020202020204"/>
              <a:buChar char="•"/>
            </a:pPr>
            <a:endParaRPr sz="3600"/>
          </a:p>
          <a:p>
            <a:pPr>
              <a:buFont typeface="Arial" panose="020B0604020202020204"/>
              <a:buChar char="•"/>
            </a:pPr>
            <a:r>
              <a:rPr sz="3600"/>
              <a:t>Why institutions function differently in different societies</a:t>
            </a:r>
            <a:endParaRPr sz="3600"/>
          </a:p>
          <a:p>
            <a:pPr>
              <a:buFont typeface="Arial" panose="020B0604020202020204"/>
              <a:buChar char="•"/>
            </a:pPr>
            <a:endParaRPr sz="3600"/>
          </a:p>
          <a:p>
            <a:pPr>
              <a:buFont typeface="Arial" panose="020B0604020202020204"/>
              <a:buChar char="•"/>
            </a:pPr>
            <a:r>
              <a:rPr sz="3600"/>
              <a:t>The role of political culture</a:t>
            </a:r>
            <a:endParaRPr sz="36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6415" y="387985"/>
            <a:ext cx="11138535" cy="4374515"/>
          </a:xfrm>
          <a:prstGeom prst="rect">
            <a:avLst/>
          </a:prstGeom>
        </p:spPr>
        <p:txBody>
          <a:bodyPr wrap="square">
            <a:spAutoFit/>
          </a:bodyPr>
          <a:p>
            <a:pPr algn="just">
              <a:spcAft>
                <a:spcPct val="60000"/>
              </a:spcAft>
            </a:pPr>
            <a:r>
              <a:rPr sz="3600" b="1"/>
              <a:t>Assumption of Institutional Determinism</a:t>
            </a:r>
            <a:endParaRPr sz="3600" b="1"/>
          </a:p>
          <a:p>
            <a:pPr algn="just"/>
            <a:r>
              <a:rPr sz="3600"/>
              <a:t>Implicitly, this approach assumes:</a:t>
            </a:r>
            <a:endParaRPr sz="3600"/>
          </a:p>
          <a:p>
            <a:pPr algn="just"/>
            <a:r>
              <a:rPr sz="3600" b="1"/>
              <a:t>If institutions are designed properly, political stability and democracy will follow</a:t>
            </a:r>
            <a:r>
              <a:rPr sz="3600"/>
              <a:t>.</a:t>
            </a:r>
            <a:endParaRPr sz="3600"/>
          </a:p>
          <a:p>
            <a:pPr algn="just"/>
            <a:r>
              <a:rPr sz="3600"/>
              <a:t>This assumption later became problematic, because many countries adopted similar constitutions but experienced different political outcomes.</a:t>
            </a:r>
            <a:endParaRPr sz="36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74040" y="3429000"/>
            <a:ext cx="10962640" cy="583565"/>
          </a:xfrm>
          <a:prstGeom prst="rect">
            <a:avLst/>
          </a:prstGeom>
        </p:spPr>
        <p:txBody>
          <a:bodyPr wrap="square">
            <a:spAutoFit/>
          </a:bodyPr>
          <a:p>
            <a:r>
              <a:rPr sz="3200" b="1"/>
              <a:t>4. Criticisms of the Institutional Approach</a:t>
            </a:r>
            <a:endParaRPr sz="32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12470" y="438785"/>
            <a:ext cx="11006455" cy="3538220"/>
          </a:xfrm>
          <a:prstGeom prst="rect">
            <a:avLst/>
          </a:prstGeom>
        </p:spPr>
        <p:txBody>
          <a:bodyPr wrap="square">
            <a:spAutoFit/>
          </a:bodyPr>
          <a:p>
            <a:pPr algn="just"/>
            <a:r>
              <a:rPr sz="3200" b="1"/>
              <a:t>Van Dyke’s Explanation of Approach</a:t>
            </a:r>
            <a:endParaRPr sz="3200" b="1"/>
          </a:p>
          <a:p>
            <a:pPr algn="just"/>
            <a:r>
              <a:rPr sz="3200"/>
              <a:t> According to Vernon Van Dyke, an approach consists of criteria of selection. It determines which problems or questions are to be studied and what kind of data should be included or excluded. In simple terms, an approach tells us what to study and why.</a:t>
            </a:r>
            <a:endParaRPr sz="3200"/>
          </a:p>
          <a:p>
            <a:pPr algn="just"/>
            <a:endParaRPr sz="3200"/>
          </a:p>
          <a:p>
            <a:pPr algn="just"/>
            <a:endParaRPr lang="en-US" altLang="en-US" sz="32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8330" y="307975"/>
            <a:ext cx="10986770" cy="5162550"/>
          </a:xfrm>
          <a:prstGeom prst="rect">
            <a:avLst/>
          </a:prstGeom>
        </p:spPr>
        <p:txBody>
          <a:bodyPr wrap="square">
            <a:spAutoFit/>
          </a:bodyPr>
          <a:p>
            <a:pPr>
              <a:spcAft>
                <a:spcPct val="60000"/>
              </a:spcAft>
            </a:pPr>
            <a:r>
              <a:rPr sz="2400" b="1"/>
              <a:t> Overly Narrow Scope</a:t>
            </a:r>
            <a:endParaRPr sz="2400" b="1"/>
          </a:p>
          <a:p>
            <a:r>
              <a:rPr sz="2400"/>
              <a:t>Critics argue it ignores:</a:t>
            </a:r>
            <a:endParaRPr sz="2400"/>
          </a:p>
          <a:p>
            <a:endParaRPr sz="2400"/>
          </a:p>
          <a:p>
            <a:pPr>
              <a:buFont typeface="Arial" panose="020B0604020202020204"/>
              <a:buChar char="•"/>
            </a:pPr>
            <a:r>
              <a:rPr sz="2400"/>
              <a:t>Political behaviour</a:t>
            </a:r>
            <a:endParaRPr sz="2400"/>
          </a:p>
          <a:p>
            <a:pPr>
              <a:buFont typeface="Arial" panose="020B0604020202020204"/>
              <a:buChar char="•"/>
            </a:pPr>
            <a:endParaRPr sz="2400"/>
          </a:p>
          <a:p>
            <a:pPr>
              <a:buFont typeface="Arial" panose="020B0604020202020204"/>
              <a:buChar char="•"/>
            </a:pPr>
            <a:r>
              <a:rPr sz="2400"/>
              <a:t>Voter psychology</a:t>
            </a:r>
            <a:endParaRPr sz="2400"/>
          </a:p>
          <a:p>
            <a:pPr>
              <a:buFont typeface="Arial" panose="020B0604020202020204"/>
              <a:buChar char="•"/>
            </a:pPr>
            <a:endParaRPr sz="2400"/>
          </a:p>
          <a:p>
            <a:pPr>
              <a:buFont typeface="Arial" panose="020B0604020202020204"/>
              <a:buChar char="•"/>
            </a:pPr>
            <a:r>
              <a:rPr sz="2400"/>
              <a:t>Leadership dynamics</a:t>
            </a:r>
            <a:endParaRPr sz="2400"/>
          </a:p>
          <a:p>
            <a:pPr>
              <a:buFont typeface="Arial" panose="020B0604020202020204"/>
              <a:buChar char="•"/>
            </a:pPr>
            <a:endParaRPr sz="2400"/>
          </a:p>
          <a:p>
            <a:pPr>
              <a:buFont typeface="Arial" panose="020B0604020202020204"/>
              <a:buChar char="•"/>
            </a:pPr>
            <a:r>
              <a:rPr sz="2400"/>
              <a:t>Informal power relations</a:t>
            </a:r>
            <a:endParaRPr sz="2400"/>
          </a:p>
          <a:p>
            <a:r>
              <a:rPr sz="2400"/>
              <a:t>For example:</a:t>
            </a:r>
            <a:endParaRPr sz="2400"/>
          </a:p>
          <a:p>
            <a:r>
              <a:rPr sz="2400"/>
              <a:t> Two countries may have identical constitutions but vastly different democratic experiences.</a:t>
            </a:r>
            <a:endParaRPr sz="2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6540" y="262255"/>
            <a:ext cx="11668125" cy="5868670"/>
          </a:xfrm>
          <a:prstGeom prst="rect">
            <a:avLst/>
          </a:prstGeom>
        </p:spPr>
        <p:txBody>
          <a:bodyPr wrap="square">
            <a:spAutoFit/>
          </a:bodyPr>
          <a:p>
            <a:pPr algn="just">
              <a:spcAft>
                <a:spcPct val="60000"/>
              </a:spcAft>
            </a:pPr>
            <a:r>
              <a:rPr sz="3200" b="1"/>
              <a:t>Neglect of Political Process</a:t>
            </a:r>
            <a:endParaRPr sz="3200" b="1"/>
          </a:p>
          <a:p>
            <a:pPr algn="just"/>
            <a:r>
              <a:rPr sz="3200"/>
              <a:t>It studies institutions in isolation from:</a:t>
            </a:r>
            <a:endParaRPr sz="3200"/>
          </a:p>
          <a:p>
            <a:pPr algn="just"/>
            <a:endParaRPr sz="3200"/>
          </a:p>
          <a:p>
            <a:pPr algn="just">
              <a:buFont typeface="Arial" panose="020B0604020202020204"/>
              <a:buChar char="•"/>
            </a:pPr>
            <a:r>
              <a:rPr sz="3200"/>
              <a:t>Party systems</a:t>
            </a:r>
            <a:endParaRPr sz="3200"/>
          </a:p>
          <a:p>
            <a:pPr algn="just">
              <a:buFont typeface="Arial" panose="020B0604020202020204"/>
              <a:buChar char="•"/>
            </a:pPr>
            <a:endParaRPr sz="3200"/>
          </a:p>
          <a:p>
            <a:pPr algn="just">
              <a:buFont typeface="Arial" panose="020B0604020202020204"/>
              <a:buChar char="•"/>
            </a:pPr>
            <a:r>
              <a:rPr sz="3200"/>
              <a:t>Electoral mobilization</a:t>
            </a:r>
            <a:endParaRPr sz="3200"/>
          </a:p>
          <a:p>
            <a:pPr algn="just">
              <a:buFont typeface="Arial" panose="020B0604020202020204"/>
              <a:buChar char="•"/>
            </a:pPr>
            <a:endParaRPr sz="3200"/>
          </a:p>
          <a:p>
            <a:pPr algn="just">
              <a:buFont typeface="Arial" panose="020B0604020202020204"/>
              <a:buChar char="•"/>
            </a:pPr>
            <a:r>
              <a:rPr sz="3200"/>
              <a:t>Social cleavages</a:t>
            </a:r>
            <a:endParaRPr sz="3200"/>
          </a:p>
          <a:p>
            <a:pPr algn="just">
              <a:buFont typeface="Arial" panose="020B0604020202020204"/>
              <a:buChar char="•"/>
            </a:pPr>
            <a:endParaRPr sz="3200"/>
          </a:p>
          <a:p>
            <a:pPr algn="just">
              <a:buFont typeface="Arial" panose="020B0604020202020204"/>
              <a:buChar char="•"/>
            </a:pPr>
            <a:r>
              <a:rPr sz="3200"/>
              <a:t>Ideological movements</a:t>
            </a:r>
            <a:endParaRPr sz="3200"/>
          </a:p>
          <a:p>
            <a:pPr algn="just"/>
            <a:r>
              <a:rPr sz="3200"/>
              <a:t>Thus, it fails to capture political processes.</a:t>
            </a:r>
            <a:endParaRPr sz="32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90855" y="360045"/>
            <a:ext cx="11291570" cy="5466715"/>
          </a:xfrm>
          <a:prstGeom prst="rect">
            <a:avLst/>
          </a:prstGeom>
        </p:spPr>
        <p:txBody>
          <a:bodyPr wrap="square">
            <a:spAutoFit/>
          </a:bodyPr>
          <a:p>
            <a:pPr>
              <a:spcAft>
                <a:spcPct val="60000"/>
              </a:spcAft>
            </a:pPr>
            <a:r>
              <a:rPr sz="4000" b="1"/>
              <a:t>Ethnocentric Bias</a:t>
            </a:r>
            <a:endParaRPr sz="4000" b="1"/>
          </a:p>
          <a:p>
            <a:r>
              <a:rPr sz="4000"/>
              <a:t>Early institutional studies focused heavily on:</a:t>
            </a:r>
            <a:endParaRPr sz="4000"/>
          </a:p>
          <a:p>
            <a:endParaRPr sz="4000"/>
          </a:p>
          <a:p>
            <a:pPr>
              <a:buFont typeface="Arial" panose="020B0604020202020204"/>
              <a:buChar char="•"/>
            </a:pPr>
            <a:r>
              <a:rPr sz="4000"/>
              <a:t>Western liberal democracies</a:t>
            </a:r>
            <a:endParaRPr sz="4000"/>
          </a:p>
          <a:p>
            <a:pPr>
              <a:buFont typeface="Arial" panose="020B0604020202020204"/>
              <a:buChar char="•"/>
            </a:pPr>
            <a:endParaRPr sz="4000"/>
          </a:p>
          <a:p>
            <a:pPr>
              <a:buFont typeface="Arial" panose="020B0604020202020204"/>
              <a:buChar char="•"/>
            </a:pPr>
            <a:r>
              <a:rPr sz="4000"/>
              <a:t>European constitutional systems</a:t>
            </a:r>
            <a:endParaRPr sz="4000"/>
          </a:p>
          <a:p>
            <a:r>
              <a:rPr sz="4000"/>
              <a:t>This made it less useful for studying developing or post-colonial societies</a:t>
            </a:r>
            <a:r>
              <a:rPr sz="1600"/>
              <a:t>.</a:t>
            </a:r>
            <a:endParaRPr sz="16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2435" y="365760"/>
            <a:ext cx="11315065" cy="6082030"/>
          </a:xfrm>
          <a:prstGeom prst="rect">
            <a:avLst/>
          </a:prstGeom>
        </p:spPr>
        <p:txBody>
          <a:bodyPr wrap="square">
            <a:spAutoFit/>
          </a:bodyPr>
          <a:p>
            <a:pPr algn="just">
              <a:spcAft>
                <a:spcPct val="60000"/>
              </a:spcAft>
            </a:pPr>
            <a:r>
              <a:rPr sz="4000" b="1"/>
              <a:t>Ignorance of International Dimension</a:t>
            </a:r>
            <a:endParaRPr sz="4000" b="1"/>
          </a:p>
          <a:p>
            <a:pPr algn="just"/>
            <a:r>
              <a:rPr sz="4000"/>
              <a:t>The approach mainly focused on internal governmental structure and largely ignored:</a:t>
            </a:r>
            <a:endParaRPr sz="4000"/>
          </a:p>
          <a:p>
            <a:pPr algn="just"/>
            <a:endParaRPr sz="4000"/>
          </a:p>
          <a:p>
            <a:pPr algn="just">
              <a:buFont typeface="Arial" panose="020B0604020202020204"/>
              <a:buChar char="•"/>
            </a:pPr>
            <a:r>
              <a:rPr sz="4000"/>
              <a:t>International relations</a:t>
            </a:r>
            <a:endParaRPr sz="4000"/>
          </a:p>
          <a:p>
            <a:pPr algn="just">
              <a:buFont typeface="Arial" panose="020B0604020202020204"/>
              <a:buChar char="•"/>
            </a:pPr>
            <a:endParaRPr sz="4000"/>
          </a:p>
          <a:p>
            <a:pPr algn="just">
              <a:buFont typeface="Arial" panose="020B0604020202020204"/>
              <a:buChar char="•"/>
            </a:pPr>
            <a:r>
              <a:rPr sz="4000"/>
              <a:t>Global political economy</a:t>
            </a:r>
            <a:endParaRPr sz="4000"/>
          </a:p>
          <a:p>
            <a:pPr algn="just">
              <a:buFont typeface="Arial" panose="020B0604020202020204"/>
              <a:buChar char="•"/>
            </a:pPr>
            <a:endParaRPr sz="4000"/>
          </a:p>
          <a:p>
            <a:pPr algn="just">
              <a:buFont typeface="Arial" panose="020B0604020202020204"/>
              <a:buChar char="•"/>
            </a:pPr>
            <a:r>
              <a:rPr sz="4000"/>
              <a:t>Transnational institutions</a:t>
            </a:r>
            <a:endParaRPr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5445" y="264795"/>
            <a:ext cx="11162665" cy="5868670"/>
          </a:xfrm>
          <a:prstGeom prst="rect">
            <a:avLst/>
          </a:prstGeom>
        </p:spPr>
        <p:txBody>
          <a:bodyPr wrap="square">
            <a:spAutoFit/>
          </a:bodyPr>
          <a:p>
            <a:pPr algn="just">
              <a:spcAft>
                <a:spcPct val="60000"/>
              </a:spcAft>
            </a:pPr>
            <a:r>
              <a:rPr sz="3200" b="1"/>
              <a:t>5. Decline and Transformation</a:t>
            </a:r>
            <a:endParaRPr sz="3200" b="1"/>
          </a:p>
          <a:p>
            <a:pPr algn="just"/>
            <a:r>
              <a:rPr sz="3200"/>
              <a:t>By the 1950s and 1960s, the Behavioural Revolution challenged this approach.</a:t>
            </a:r>
            <a:endParaRPr sz="3200"/>
          </a:p>
          <a:p>
            <a:pPr algn="just"/>
            <a:r>
              <a:rPr sz="3200"/>
              <a:t>Behaviouralists argued that:</a:t>
            </a:r>
            <a:endParaRPr sz="3200"/>
          </a:p>
          <a:p>
            <a:pPr algn="just"/>
            <a:endParaRPr sz="3200"/>
          </a:p>
          <a:p>
            <a:pPr algn="just">
              <a:buFont typeface="Arial" panose="020B0604020202020204"/>
              <a:buChar char="•"/>
            </a:pPr>
            <a:r>
              <a:rPr sz="3200"/>
              <a:t>Political science must be empirical.</a:t>
            </a:r>
            <a:endParaRPr sz="3200"/>
          </a:p>
          <a:p>
            <a:pPr algn="just">
              <a:buFont typeface="Arial" panose="020B0604020202020204"/>
              <a:buChar char="•"/>
            </a:pPr>
            <a:endParaRPr sz="3200"/>
          </a:p>
          <a:p>
            <a:pPr algn="just">
              <a:buFont typeface="Arial" panose="020B0604020202020204"/>
              <a:buChar char="•"/>
            </a:pPr>
            <a:r>
              <a:rPr sz="3200"/>
              <a:t>It must study actual behaviour, not just formal rules.</a:t>
            </a:r>
            <a:endParaRPr sz="3200"/>
          </a:p>
          <a:p>
            <a:pPr algn="just">
              <a:buFont typeface="Arial" panose="020B0604020202020204"/>
              <a:buChar char="•"/>
            </a:pPr>
            <a:endParaRPr sz="3200"/>
          </a:p>
          <a:p>
            <a:pPr algn="just">
              <a:buFont typeface="Arial" panose="020B0604020202020204"/>
              <a:buChar char="•"/>
            </a:pPr>
            <a:r>
              <a:rPr sz="3200"/>
              <a:t>Institutions cannot be understood without studying individuals and groups.</a:t>
            </a:r>
            <a:endParaRPr sz="32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2895" y="180340"/>
            <a:ext cx="11668125" cy="5576570"/>
          </a:xfrm>
          <a:prstGeom prst="rect">
            <a:avLst/>
          </a:prstGeom>
        </p:spPr>
        <p:txBody>
          <a:bodyPr wrap="square">
            <a:spAutoFit/>
          </a:bodyPr>
          <a:p>
            <a:pPr algn="just"/>
            <a:r>
              <a:rPr sz="2800"/>
              <a:t>However, the institutional approach did not disappear.</a:t>
            </a:r>
            <a:endParaRPr sz="2800"/>
          </a:p>
          <a:p>
            <a:pPr algn="just"/>
            <a:r>
              <a:rPr sz="2800"/>
              <a:t>It evolved into:</a:t>
            </a:r>
            <a:endParaRPr sz="2800"/>
          </a:p>
          <a:p>
            <a:pPr algn="just">
              <a:spcAft>
                <a:spcPct val="60000"/>
              </a:spcAft>
            </a:pPr>
            <a:r>
              <a:rPr sz="2800" b="1"/>
              <a:t>Neo-Institutionalism</a:t>
            </a:r>
            <a:endParaRPr sz="2800" b="1"/>
          </a:p>
          <a:p>
            <a:pPr algn="just"/>
            <a:r>
              <a:rPr sz="2800"/>
              <a:t>Neo-institutionalism studies:</a:t>
            </a:r>
            <a:endParaRPr sz="2800"/>
          </a:p>
          <a:p>
            <a:pPr algn="just"/>
            <a:endParaRPr sz="2800"/>
          </a:p>
          <a:p>
            <a:pPr algn="just">
              <a:buFont typeface="Arial" panose="020B0604020202020204"/>
              <a:buChar char="•"/>
            </a:pPr>
            <a:r>
              <a:rPr sz="2800"/>
              <a:t>How institutions shape incentives</a:t>
            </a:r>
            <a:endParaRPr sz="2800"/>
          </a:p>
          <a:p>
            <a:pPr algn="just">
              <a:buFont typeface="Arial" panose="020B0604020202020204"/>
              <a:buChar char="•"/>
            </a:pPr>
            <a:endParaRPr sz="2800"/>
          </a:p>
          <a:p>
            <a:pPr algn="just">
              <a:buFont typeface="Arial" panose="020B0604020202020204"/>
              <a:buChar char="•"/>
            </a:pPr>
            <a:r>
              <a:rPr sz="2800"/>
              <a:t>How rules constrain behaviour</a:t>
            </a:r>
            <a:endParaRPr sz="2800"/>
          </a:p>
          <a:p>
            <a:pPr algn="just">
              <a:buFont typeface="Arial" panose="020B0604020202020204"/>
              <a:buChar char="•"/>
            </a:pPr>
            <a:endParaRPr sz="2800"/>
          </a:p>
          <a:p>
            <a:pPr algn="just">
              <a:buFont typeface="Arial" panose="020B0604020202020204"/>
              <a:buChar char="•"/>
            </a:pPr>
            <a:r>
              <a:rPr sz="2800"/>
              <a:t>How institutional arrangements produce long-term political outcomes</a:t>
            </a:r>
            <a:endParaRPr sz="2800"/>
          </a:p>
          <a:p>
            <a:pPr algn="just"/>
            <a:r>
              <a:rPr sz="2800"/>
              <a:t>Thus, institutions regained importance, but within a broader analytical framework.</a:t>
            </a:r>
            <a:endParaRPr sz="2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556000" y="3260725"/>
            <a:ext cx="7874635" cy="583565"/>
          </a:xfrm>
          <a:prstGeom prst="rect">
            <a:avLst/>
          </a:prstGeom>
        </p:spPr>
        <p:txBody>
          <a:bodyPr wrap="square">
            <a:spAutoFit/>
          </a:bodyPr>
          <a:p>
            <a:r>
              <a:rPr sz="3200" b="1"/>
              <a:t>Legal Approach in Comparative Politics</a:t>
            </a:r>
            <a:endParaRPr sz="3200" b="1"/>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6540" y="219075"/>
            <a:ext cx="11491595" cy="4928235"/>
          </a:xfrm>
          <a:prstGeom prst="rect">
            <a:avLst/>
          </a:prstGeom>
        </p:spPr>
        <p:txBody>
          <a:bodyPr wrap="square">
            <a:spAutoFit/>
          </a:bodyPr>
          <a:p>
            <a:pPr>
              <a:spcAft>
                <a:spcPct val="60000"/>
              </a:spcAft>
            </a:pPr>
            <a:r>
              <a:rPr sz="3600" b="1"/>
              <a:t>1. Conceptual Introduction</a:t>
            </a:r>
            <a:endParaRPr sz="3600" b="1"/>
          </a:p>
          <a:p>
            <a:pPr algn="just"/>
            <a:r>
              <a:rPr sz="3600"/>
              <a:t>The Legal Approach, also called the Juridical Approach, is one of the traditional methods used in the study of Comparative Politics.</a:t>
            </a:r>
            <a:endParaRPr sz="3600"/>
          </a:p>
          <a:p>
            <a:pPr algn="just"/>
            <a:r>
              <a:rPr sz="3600"/>
              <a:t>At its core, this approach understands politics primarily through law. It treats the state not merely as a political organization but as a </a:t>
            </a:r>
            <a:r>
              <a:rPr sz="3600" b="1"/>
              <a:t>legal order</a:t>
            </a:r>
            <a:r>
              <a:rPr sz="3600"/>
              <a:t> — a structured system of rights, duties, authority, and enforcement.</a:t>
            </a:r>
            <a:endParaRPr sz="36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43255" y="401955"/>
            <a:ext cx="11138535" cy="3415030"/>
          </a:xfrm>
          <a:prstGeom prst="rect">
            <a:avLst/>
          </a:prstGeom>
        </p:spPr>
        <p:txBody>
          <a:bodyPr wrap="square">
            <a:spAutoFit/>
          </a:bodyPr>
          <a:p>
            <a:pPr algn="just"/>
            <a:r>
              <a:rPr sz="3600"/>
              <a:t>The central assumption is:</a:t>
            </a:r>
            <a:endParaRPr sz="3600"/>
          </a:p>
          <a:p>
            <a:pPr algn="just"/>
            <a:r>
              <a:rPr sz="3600" b="1"/>
              <a:t>Politics is fundamentally about the creation, interpretation, and enforcement of law.</a:t>
            </a:r>
            <a:endParaRPr sz="3600" b="1"/>
          </a:p>
          <a:p>
            <a:pPr algn="just"/>
            <a:r>
              <a:rPr sz="3600"/>
              <a:t>Thus, to understand political systems comparatively, one must analyze their </a:t>
            </a:r>
            <a:r>
              <a:rPr sz="3600" b="1"/>
              <a:t>legal foundations, constitutional provisions, and judicial institutions.</a:t>
            </a:r>
            <a:endParaRPr sz="3600" b="1"/>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3505" y="172085"/>
            <a:ext cx="11761470" cy="5631180"/>
          </a:xfrm>
          <a:prstGeom prst="rect">
            <a:avLst/>
          </a:prstGeom>
        </p:spPr>
        <p:txBody>
          <a:bodyPr wrap="square">
            <a:spAutoFit/>
          </a:bodyPr>
          <a:p>
            <a:pPr algn="just"/>
            <a:r>
              <a:rPr sz="2000" b="1"/>
              <a:t>Intellectual Foundations of the Legal (Juridical) Approach</a:t>
            </a:r>
            <a:endParaRPr sz="2000" b="1"/>
          </a:p>
          <a:p>
            <a:pPr algn="just"/>
            <a:endParaRPr sz="2000" b="1"/>
          </a:p>
          <a:p>
            <a:pPr algn="just"/>
            <a:r>
              <a:rPr lang="en-US" altLang="en-US" sz="2000"/>
              <a:t>The central idea uniting these strands is that political authority must be grounded in law, and law itself is rooted in reason, morality, or juridical logic.</a:t>
            </a:r>
            <a:endParaRPr lang="en-US" altLang="en-US" sz="2000"/>
          </a:p>
          <a:p>
            <a:pPr algn="just"/>
            <a:endParaRPr lang="en-US" altLang="en-US" sz="2000"/>
          </a:p>
          <a:p>
            <a:pPr algn="just"/>
            <a:r>
              <a:rPr lang="en-US" altLang="en-US" sz="2000" b="1"/>
              <a:t>Cicero</a:t>
            </a:r>
            <a:endParaRPr lang="en-US" altLang="en-US" sz="2000" b="1"/>
          </a:p>
          <a:p>
            <a:pPr algn="just"/>
            <a:endParaRPr lang="en-US" altLang="en-US" sz="2000"/>
          </a:p>
          <a:p>
            <a:pPr algn="just"/>
            <a:r>
              <a:rPr lang="en-US" altLang="en-US" sz="2000"/>
              <a:t>Cicero represents the classical natural law tradition. His contribution is foundational because he argued that:</a:t>
            </a:r>
            <a:endParaRPr lang="en-US" altLang="en-US" sz="2000"/>
          </a:p>
          <a:p>
            <a:pPr algn="just"/>
            <a:endParaRPr lang="en-US" altLang="en-US" sz="2000"/>
          </a:p>
          <a:p>
            <a:pPr algn="just"/>
            <a:r>
              <a:rPr lang="en-US" altLang="en-US" sz="2000"/>
              <a:t>True law is right reason in agreement with nature.</a:t>
            </a:r>
            <a:endParaRPr lang="en-US" altLang="en-US" sz="2000"/>
          </a:p>
          <a:p>
            <a:pPr algn="just"/>
            <a:endParaRPr lang="en-US" altLang="en-US" sz="2000"/>
          </a:p>
          <a:p>
            <a:pPr algn="just"/>
            <a:r>
              <a:rPr lang="en-US" altLang="en-US" sz="2000"/>
              <a:t>For Cicero:</a:t>
            </a:r>
            <a:endParaRPr lang="en-US" altLang="en-US" sz="2000"/>
          </a:p>
          <a:p>
            <a:pPr algn="just"/>
            <a:endParaRPr lang="en-US" altLang="en-US" sz="2000"/>
          </a:p>
          <a:p>
            <a:pPr algn="just"/>
            <a:r>
              <a:rPr lang="en-US" altLang="en-US" sz="2000"/>
              <a:t>Law is not merely a command of the ruler.</a:t>
            </a:r>
            <a:endParaRPr lang="en-US" altLang="en-US" sz="2000"/>
          </a:p>
          <a:p>
            <a:pPr algn="just"/>
            <a:endParaRPr lang="en-US" altLang="en-US" sz="2000"/>
          </a:p>
          <a:p>
            <a:pPr algn="just"/>
            <a:r>
              <a:rPr lang="en-US" altLang="en-US" sz="2000"/>
              <a:t>Law is universal, rational, and morally binding.</a:t>
            </a:r>
            <a:endParaRPr lang="en-US" altLang="en-US" sz="2000"/>
          </a:p>
          <a:p>
            <a:pPr algn="just"/>
            <a:endParaRPr lang="en-US" altLang="en-US" sz="2000"/>
          </a:p>
          <a:p>
            <a:pPr algn="just"/>
            <a:r>
              <a:rPr lang="en-US" altLang="en-US" sz="2000"/>
              <a:t>The legitimacy of the state derives from its conformity to natural justice.</a:t>
            </a:r>
            <a:endParaRPr lang="en-US" alt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42010" y="828675"/>
            <a:ext cx="10403205" cy="3476625"/>
          </a:xfrm>
          <a:prstGeom prst="rect">
            <a:avLst/>
          </a:prstGeom>
          <a:noFill/>
        </p:spPr>
        <p:txBody>
          <a:bodyPr wrap="square" rtlCol="0" anchor="t">
            <a:spAutoFit/>
          </a:bodyPr>
          <a:p>
            <a:pPr algn="just"/>
            <a:r>
              <a:rPr lang="en-US" altLang="en-US" sz="4400" b="1">
                <a:sym typeface="+mn-ea"/>
              </a:rPr>
              <a:t>Meaning of Method</a:t>
            </a:r>
            <a:endParaRPr lang="en-US" altLang="en-US" sz="4400" b="1"/>
          </a:p>
          <a:p>
            <a:pPr algn="just"/>
            <a:r>
              <a:rPr lang="en-US" altLang="en-US" sz="4400">
                <a:sym typeface="+mn-ea"/>
              </a:rPr>
              <a:t>A method, on the other hand, refers to the specific procedure or technique used to collect, analyze and interpret data. It is more technical and practical in nature.</a:t>
            </a:r>
            <a:endParaRPr lang="en-US" altLang="en-US" sz="4400">
              <a:sym typeface="+mn-ea"/>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55930" y="413385"/>
            <a:ext cx="11244580" cy="3415030"/>
          </a:xfrm>
          <a:prstGeom prst="rect">
            <a:avLst/>
          </a:prstGeom>
        </p:spPr>
        <p:txBody>
          <a:bodyPr wrap="square">
            <a:spAutoFit/>
          </a:bodyPr>
          <a:p>
            <a:pPr algn="just">
              <a:buFont typeface="Arial" panose="020B0604020202020204"/>
              <a:buChar char="•"/>
            </a:pPr>
            <a:r>
              <a:rPr sz="3600" b="1"/>
              <a:t>A. V. Dicey</a:t>
            </a:r>
            <a:r>
              <a:rPr sz="3600"/>
              <a:t> articulated the doctrine of the Rule of Law.</a:t>
            </a:r>
            <a:endParaRPr sz="3600"/>
          </a:p>
          <a:p>
            <a:pPr algn="just">
              <a:buFont typeface="Arial" panose="020B0604020202020204"/>
              <a:buChar char="•"/>
            </a:pPr>
            <a:endParaRPr sz="3600"/>
          </a:p>
          <a:p>
            <a:pPr algn="just">
              <a:buFont typeface="Arial" panose="020B0604020202020204"/>
              <a:buChar char="•"/>
            </a:pPr>
            <a:r>
              <a:rPr sz="3600" b="1"/>
              <a:t>Georg Jellinek</a:t>
            </a:r>
            <a:r>
              <a:rPr sz="3600"/>
              <a:t> conceptualized the state as a juridical entity founded upon public law and legal obligations.</a:t>
            </a:r>
            <a:endParaRPr sz="3600"/>
          </a:p>
          <a:p>
            <a:pPr algn="just"/>
            <a:r>
              <a:rPr sz="3600"/>
              <a:t>These thinkers viewed the state as a normative legal system, not merely a power structure.</a:t>
            </a:r>
            <a:endParaRPr sz="36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91465" y="172085"/>
            <a:ext cx="11351260" cy="5507990"/>
          </a:xfrm>
          <a:prstGeom prst="rect">
            <a:avLst/>
          </a:prstGeom>
        </p:spPr>
        <p:txBody>
          <a:bodyPr wrap="square">
            <a:spAutoFit/>
          </a:bodyPr>
          <a:p>
            <a:r>
              <a:rPr sz="3200" b="1"/>
              <a:t>3. Core Features of the Legal Approach</a:t>
            </a:r>
            <a:endParaRPr sz="3200" b="1"/>
          </a:p>
          <a:p>
            <a:pPr marL="457200" indent="-457200">
              <a:buFont typeface="Wingdings" panose="05000000000000000000" charset="0"/>
              <a:buChar char="q"/>
            </a:pPr>
            <a:r>
              <a:rPr lang="en-US" altLang="en-US" sz="3200" b="1"/>
              <a:t>Primacy of Law in Political Analysis</a:t>
            </a:r>
            <a:endParaRPr lang="en-US" altLang="en-US" sz="3200" b="1"/>
          </a:p>
          <a:p>
            <a:pPr marL="457200" indent="-457200">
              <a:buFont typeface="Wingdings" panose="05000000000000000000" charset="0"/>
              <a:buChar char="q"/>
            </a:pPr>
            <a:endParaRPr lang="en-US" altLang="en-US" sz="3200"/>
          </a:p>
          <a:p>
            <a:pPr marL="457200" indent="-457200">
              <a:buFont typeface="Arial" panose="020B0604020202020204" pitchFamily="34" charset="0"/>
              <a:buChar char="•"/>
            </a:pPr>
            <a:r>
              <a:rPr lang="en-US" altLang="en-US" sz="3200"/>
              <a:t>The legal approach begins with the premise that:</a:t>
            </a:r>
            <a:endParaRPr lang="en-US" altLang="en-US" sz="3200"/>
          </a:p>
          <a:p>
            <a:pPr marL="457200" indent="-457200">
              <a:buFont typeface="Arial" panose="020B0604020202020204" pitchFamily="34" charset="0"/>
              <a:buChar char="•"/>
            </a:pPr>
            <a:endParaRPr lang="en-US" altLang="en-US" sz="3200"/>
          </a:p>
          <a:p>
            <a:pPr marL="457200" indent="-457200">
              <a:buFont typeface="Arial" panose="020B0604020202020204" pitchFamily="34" charset="0"/>
              <a:buChar char="•"/>
            </a:pPr>
            <a:r>
              <a:rPr lang="en-US" altLang="en-US" sz="3200"/>
              <a:t>The state exists to create and enforce law.</a:t>
            </a:r>
            <a:endParaRPr lang="en-US" altLang="en-US" sz="3200"/>
          </a:p>
          <a:p>
            <a:pPr marL="457200" indent="-457200">
              <a:buFont typeface="Arial" panose="020B0604020202020204" pitchFamily="34" charset="0"/>
              <a:buChar char="•"/>
            </a:pPr>
            <a:endParaRPr lang="en-US" altLang="en-US" sz="3200"/>
          </a:p>
          <a:p>
            <a:pPr marL="457200" indent="-457200">
              <a:buFont typeface="Arial" panose="020B0604020202020204" pitchFamily="34" charset="0"/>
              <a:buChar char="•"/>
            </a:pPr>
            <a:r>
              <a:rPr lang="en-US" altLang="en-US" sz="3200"/>
              <a:t>Political authority is legitimate only when grounded in legal norms.</a:t>
            </a:r>
            <a:endParaRPr lang="en-US" altLang="en-US" sz="3200"/>
          </a:p>
          <a:p>
            <a:pPr marL="457200" indent="-457200">
              <a:buFont typeface="Arial" panose="020B0604020202020204" pitchFamily="34" charset="0"/>
              <a:buChar char="•"/>
            </a:pPr>
            <a:endParaRPr lang="en-US" altLang="en-US" sz="3200"/>
          </a:p>
          <a:p>
            <a:pPr marL="457200" indent="-457200">
              <a:buFont typeface="Arial" panose="020B0604020202020204" pitchFamily="34" charset="0"/>
              <a:buChar char="•"/>
            </a:pPr>
            <a:r>
              <a:rPr lang="en-US" altLang="en-US" sz="3200"/>
              <a:t>Political institutions derive their powers from constitutional law.</a:t>
            </a:r>
            <a:endParaRPr sz="3600" b="1"/>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5445" y="508635"/>
            <a:ext cx="11221085" cy="5015865"/>
          </a:xfrm>
          <a:prstGeom prst="rect">
            <a:avLst/>
          </a:prstGeom>
        </p:spPr>
        <p:txBody>
          <a:bodyPr wrap="square">
            <a:spAutoFit/>
          </a:bodyPr>
          <a:p>
            <a:r>
              <a:rPr sz="3200"/>
              <a:t>Thus, Comparative Politics becomes a comparison of:</a:t>
            </a:r>
            <a:endParaRPr sz="3200"/>
          </a:p>
          <a:p>
            <a:endParaRPr sz="3200"/>
          </a:p>
          <a:p>
            <a:pPr>
              <a:buFont typeface="Arial" panose="020B0604020202020204"/>
              <a:buChar char="•"/>
            </a:pPr>
            <a:r>
              <a:rPr sz="3200"/>
              <a:t>Constitutional frameworks</a:t>
            </a:r>
            <a:endParaRPr sz="3200"/>
          </a:p>
          <a:p>
            <a:pPr>
              <a:buFont typeface="Arial" panose="020B0604020202020204"/>
              <a:buChar char="•"/>
            </a:pPr>
            <a:endParaRPr sz="3200"/>
          </a:p>
          <a:p>
            <a:pPr>
              <a:buFont typeface="Arial" panose="020B0604020202020204"/>
              <a:buChar char="•"/>
            </a:pPr>
            <a:r>
              <a:rPr sz="3200"/>
              <a:t>Legal doctrines</a:t>
            </a:r>
            <a:endParaRPr sz="3200"/>
          </a:p>
          <a:p>
            <a:pPr>
              <a:buFont typeface="Arial" panose="020B0604020202020204"/>
              <a:buChar char="•"/>
            </a:pPr>
            <a:endParaRPr sz="3200"/>
          </a:p>
          <a:p>
            <a:pPr>
              <a:buFont typeface="Arial" panose="020B0604020202020204"/>
              <a:buChar char="•"/>
            </a:pPr>
            <a:r>
              <a:rPr sz="3200"/>
              <a:t>Judicial structures</a:t>
            </a:r>
            <a:endParaRPr sz="3200"/>
          </a:p>
          <a:p>
            <a:pPr>
              <a:buFont typeface="Arial" panose="020B0604020202020204"/>
              <a:buChar char="•"/>
            </a:pPr>
            <a:endParaRPr sz="3200"/>
          </a:p>
          <a:p>
            <a:pPr>
              <a:buFont typeface="Arial" panose="020B0604020202020204"/>
              <a:buChar char="•"/>
            </a:pPr>
            <a:r>
              <a:rPr sz="3200"/>
              <a:t>Systems of rights and obligations</a:t>
            </a:r>
            <a:endParaRPr sz="3200"/>
          </a:p>
          <a:p>
            <a:r>
              <a:rPr sz="3200"/>
              <a:t>Law is treated as the organizing principle of political life.</a:t>
            </a:r>
            <a:endParaRPr sz="32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0" y="0"/>
            <a:ext cx="12054840" cy="6438900"/>
          </a:xfrm>
          <a:prstGeom prst="rect">
            <a:avLst/>
          </a:prstGeom>
        </p:spPr>
        <p:txBody>
          <a:bodyPr wrap="square">
            <a:spAutoFit/>
          </a:bodyPr>
          <a:p>
            <a:pPr marL="457200" indent="-457200">
              <a:spcAft>
                <a:spcPct val="60000"/>
              </a:spcAft>
              <a:buFont typeface="Wingdings" panose="05000000000000000000" charset="0"/>
              <a:buChar char="q"/>
            </a:pPr>
            <a:r>
              <a:rPr sz="2800" b="1"/>
              <a:t> State as a Legal Order</a:t>
            </a:r>
            <a:endParaRPr sz="2800" b="1"/>
          </a:p>
          <a:p>
            <a:r>
              <a:rPr sz="2800"/>
              <a:t>Unlike sociological approaches that view the state as a social organization, the legal approach sees it as:</a:t>
            </a:r>
            <a:endParaRPr sz="2800"/>
          </a:p>
          <a:p>
            <a:r>
              <a:rPr sz="2800"/>
              <a:t>A system of public law regulating relations between rulers and citizens.</a:t>
            </a:r>
            <a:endParaRPr sz="2800"/>
          </a:p>
          <a:p>
            <a:r>
              <a:rPr sz="2800" b="1"/>
              <a:t>The state is understood as:</a:t>
            </a:r>
            <a:endParaRPr sz="2800" b="1"/>
          </a:p>
          <a:p>
            <a:endParaRPr sz="2800"/>
          </a:p>
          <a:p>
            <a:pPr>
              <a:buFont typeface="Arial" panose="020B0604020202020204"/>
              <a:buChar char="•"/>
            </a:pPr>
            <a:r>
              <a:rPr sz="2800"/>
              <a:t>A legal personality</a:t>
            </a:r>
            <a:endParaRPr sz="2800"/>
          </a:p>
          <a:p>
            <a:pPr>
              <a:buFont typeface="Arial" panose="020B0604020202020204"/>
              <a:buChar char="•"/>
            </a:pPr>
            <a:endParaRPr sz="2800"/>
          </a:p>
          <a:p>
            <a:pPr>
              <a:buFont typeface="Arial" panose="020B0604020202020204"/>
              <a:buChar char="•"/>
            </a:pPr>
            <a:r>
              <a:rPr sz="2800"/>
              <a:t>A sovereign authority defined by law</a:t>
            </a:r>
            <a:endParaRPr sz="2800"/>
          </a:p>
          <a:p>
            <a:pPr>
              <a:buFont typeface="Arial" panose="020B0604020202020204"/>
              <a:buChar char="•"/>
            </a:pPr>
            <a:endParaRPr sz="2800"/>
          </a:p>
          <a:p>
            <a:pPr>
              <a:buFont typeface="Arial" panose="020B0604020202020204"/>
              <a:buChar char="•"/>
            </a:pPr>
            <a:r>
              <a:rPr sz="2800"/>
              <a:t>An organization with codified rights and duties</a:t>
            </a:r>
            <a:endParaRPr sz="2800"/>
          </a:p>
          <a:p>
            <a:pPr>
              <a:buFont typeface="Arial" panose="020B0604020202020204"/>
              <a:buChar char="•"/>
            </a:pPr>
            <a:endParaRPr sz="2800"/>
          </a:p>
          <a:p>
            <a:r>
              <a:rPr sz="2800"/>
              <a:t>Political analysis therefore focuses on:Sovereignty</a:t>
            </a:r>
            <a:r>
              <a:rPr lang="en-US" sz="2800"/>
              <a:t>, </a:t>
            </a:r>
            <a:r>
              <a:rPr sz="2800"/>
              <a:t>Jurisdiction</a:t>
            </a:r>
            <a:r>
              <a:rPr lang="en-US" sz="2800"/>
              <a:t>, </a:t>
            </a:r>
            <a:r>
              <a:rPr sz="2800"/>
              <a:t>Constitutional supremacy</a:t>
            </a:r>
            <a:r>
              <a:rPr lang="en-US" sz="2800"/>
              <a:t>, </a:t>
            </a:r>
            <a:r>
              <a:rPr sz="2800"/>
              <a:t>Legal competence</a:t>
            </a:r>
            <a:endParaRPr sz="2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50495" y="125730"/>
            <a:ext cx="11584940" cy="6360795"/>
          </a:xfrm>
          <a:prstGeom prst="rect">
            <a:avLst/>
          </a:prstGeom>
        </p:spPr>
        <p:txBody>
          <a:bodyPr wrap="square">
            <a:spAutoFit/>
          </a:bodyPr>
          <a:p>
            <a:pPr marL="457200" indent="-457200">
              <a:spcAft>
                <a:spcPct val="60000"/>
              </a:spcAft>
              <a:buFont typeface="Wingdings" panose="05000000000000000000" charset="0"/>
              <a:buChar char="q"/>
            </a:pPr>
            <a:r>
              <a:rPr sz="3200" b="1"/>
              <a:t>Emphasis on Judicial Institutions</a:t>
            </a:r>
            <a:endParaRPr sz="3200" b="1"/>
          </a:p>
          <a:p>
            <a:r>
              <a:rPr sz="3200"/>
              <a:t>Special importance is given to:</a:t>
            </a:r>
            <a:endParaRPr sz="3200"/>
          </a:p>
          <a:p>
            <a:endParaRPr sz="3200"/>
          </a:p>
          <a:p>
            <a:pPr>
              <a:buFont typeface="Arial" panose="020B0604020202020204"/>
              <a:buChar char="•"/>
            </a:pPr>
            <a:r>
              <a:rPr sz="3200"/>
              <a:t>Organization of courts</a:t>
            </a:r>
            <a:endParaRPr sz="3200"/>
          </a:p>
          <a:p>
            <a:pPr>
              <a:buFont typeface="Arial" panose="020B0604020202020204"/>
              <a:buChar char="•"/>
            </a:pPr>
            <a:endParaRPr sz="3200"/>
          </a:p>
          <a:p>
            <a:pPr>
              <a:buFont typeface="Arial" panose="020B0604020202020204"/>
              <a:buChar char="•"/>
            </a:pPr>
            <a:r>
              <a:rPr sz="3200"/>
              <a:t>Independence of judiciary</a:t>
            </a:r>
            <a:endParaRPr sz="3200"/>
          </a:p>
          <a:p>
            <a:pPr>
              <a:buFont typeface="Arial" panose="020B0604020202020204"/>
              <a:buChar char="•"/>
            </a:pPr>
            <a:endParaRPr sz="3200"/>
          </a:p>
          <a:p>
            <a:pPr>
              <a:buFont typeface="Arial" panose="020B0604020202020204"/>
              <a:buChar char="•"/>
            </a:pPr>
            <a:r>
              <a:rPr sz="3200"/>
              <a:t>Judicial review</a:t>
            </a:r>
            <a:endParaRPr sz="3200"/>
          </a:p>
          <a:p>
            <a:pPr>
              <a:buFont typeface="Arial" panose="020B0604020202020204"/>
              <a:buChar char="•"/>
            </a:pPr>
            <a:endParaRPr sz="3200"/>
          </a:p>
          <a:p>
            <a:pPr>
              <a:buFont typeface="Arial" panose="020B0604020202020204"/>
              <a:buChar char="•"/>
            </a:pPr>
            <a:r>
              <a:rPr sz="3200"/>
              <a:t>Constitutional interpretation</a:t>
            </a:r>
            <a:endParaRPr sz="3200"/>
          </a:p>
          <a:p>
            <a:pPr>
              <a:buFont typeface="Arial" panose="020B0604020202020204"/>
              <a:buChar char="•"/>
            </a:pPr>
            <a:endParaRPr sz="3200"/>
          </a:p>
          <a:p>
            <a:pPr>
              <a:buFont typeface="Arial" panose="020B0604020202020204"/>
              <a:buChar char="•"/>
            </a:pPr>
            <a:r>
              <a:rPr sz="3200"/>
              <a:t>Rule of Law</a:t>
            </a:r>
            <a:endParaRPr sz="32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14960" y="185420"/>
            <a:ext cx="11468100" cy="4523105"/>
          </a:xfrm>
          <a:prstGeom prst="rect">
            <a:avLst/>
          </a:prstGeom>
        </p:spPr>
        <p:txBody>
          <a:bodyPr wrap="square">
            <a:spAutoFit/>
          </a:bodyPr>
          <a:p>
            <a:r>
              <a:rPr sz="3200" b="1"/>
              <a:t>For instance, comparative study may examine:</a:t>
            </a:r>
            <a:endParaRPr sz="3200" b="1"/>
          </a:p>
          <a:p>
            <a:endParaRPr sz="3200"/>
          </a:p>
          <a:p>
            <a:pPr>
              <a:buFont typeface="Arial" panose="020B0604020202020204"/>
              <a:buChar char="•"/>
            </a:pPr>
            <a:r>
              <a:rPr sz="3200"/>
              <a:t>Judicial review in the United States</a:t>
            </a:r>
            <a:endParaRPr sz="3200"/>
          </a:p>
          <a:p>
            <a:pPr>
              <a:buFont typeface="Arial" panose="020B0604020202020204"/>
              <a:buChar char="•"/>
            </a:pPr>
            <a:endParaRPr sz="3200"/>
          </a:p>
          <a:p>
            <a:pPr>
              <a:buFont typeface="Arial" panose="020B0604020202020204"/>
              <a:buChar char="•"/>
            </a:pPr>
            <a:r>
              <a:rPr sz="3200"/>
              <a:t>Parliamentary supremacy in Britain</a:t>
            </a:r>
            <a:endParaRPr sz="3200"/>
          </a:p>
          <a:p>
            <a:pPr>
              <a:buFont typeface="Arial" panose="020B0604020202020204"/>
              <a:buChar char="•"/>
            </a:pPr>
            <a:endParaRPr sz="3200"/>
          </a:p>
          <a:p>
            <a:pPr>
              <a:buFont typeface="Arial" panose="020B0604020202020204"/>
              <a:buChar char="•"/>
            </a:pPr>
            <a:r>
              <a:rPr sz="3200"/>
              <a:t>Constitutional supremacy in India</a:t>
            </a:r>
            <a:endParaRPr sz="3200"/>
          </a:p>
          <a:p>
            <a:r>
              <a:rPr sz="3200"/>
              <a:t>The judiciary becomes central to political stability and constitutional governance</a:t>
            </a:r>
            <a:r>
              <a:rPr sz="1600"/>
              <a:t>.</a:t>
            </a:r>
            <a:endParaRPr sz="16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61925" y="196215"/>
            <a:ext cx="11632565" cy="6007735"/>
          </a:xfrm>
          <a:prstGeom prst="rect">
            <a:avLst/>
          </a:prstGeom>
        </p:spPr>
        <p:txBody>
          <a:bodyPr wrap="square">
            <a:spAutoFit/>
          </a:bodyPr>
          <a:p>
            <a:pPr marL="457200" indent="-457200">
              <a:spcAft>
                <a:spcPct val="60000"/>
              </a:spcAft>
              <a:buFont typeface="Wingdings" panose="05000000000000000000" charset="0"/>
              <a:buChar char="q"/>
            </a:pPr>
            <a:r>
              <a:rPr sz="2800" b="1"/>
              <a:t>Normative and Moral Orientation</a:t>
            </a:r>
            <a:endParaRPr sz="2800" b="1"/>
          </a:p>
          <a:p>
            <a:r>
              <a:rPr sz="2800"/>
              <a:t>The legal approach is deeply normative.</a:t>
            </a:r>
            <a:endParaRPr sz="2800"/>
          </a:p>
          <a:p>
            <a:r>
              <a:rPr sz="2800"/>
              <a:t>It assumes:</a:t>
            </a:r>
            <a:endParaRPr sz="2800"/>
          </a:p>
          <a:p>
            <a:endParaRPr sz="2800"/>
          </a:p>
          <a:p>
            <a:pPr>
              <a:buFont typeface="Arial" panose="020B0604020202020204"/>
              <a:buChar char="•"/>
            </a:pPr>
            <a:r>
              <a:rPr sz="2800"/>
              <a:t>Law embodies rationality.</a:t>
            </a:r>
            <a:endParaRPr sz="2800"/>
          </a:p>
          <a:p>
            <a:pPr>
              <a:buFont typeface="Arial" panose="020B0604020202020204"/>
              <a:buChar char="•"/>
            </a:pPr>
            <a:endParaRPr sz="2800"/>
          </a:p>
          <a:p>
            <a:pPr>
              <a:buFont typeface="Arial" panose="020B0604020202020204"/>
              <a:buChar char="•"/>
            </a:pPr>
            <a:r>
              <a:rPr sz="2800"/>
              <a:t>Legal order ensures justice.</a:t>
            </a:r>
            <a:endParaRPr sz="2800"/>
          </a:p>
          <a:p>
            <a:pPr>
              <a:buFont typeface="Arial" panose="020B0604020202020204"/>
              <a:buChar char="•"/>
            </a:pPr>
            <a:endParaRPr sz="2800"/>
          </a:p>
          <a:p>
            <a:pPr>
              <a:buFont typeface="Arial" panose="020B0604020202020204"/>
              <a:buChar char="•"/>
            </a:pPr>
            <a:r>
              <a:rPr sz="2800"/>
              <a:t>Knowledge of law produces responsible citizenship.</a:t>
            </a:r>
            <a:endParaRPr sz="2800"/>
          </a:p>
          <a:p>
            <a:r>
              <a:rPr sz="2800"/>
              <a:t>Scholars within this tradition argue that:</a:t>
            </a:r>
            <a:endParaRPr sz="2800"/>
          </a:p>
          <a:p>
            <a:r>
              <a:rPr sz="2800"/>
              <a:t> Understanding rights and duties encourages law-abiding behaviour and strengthens democratic governance.</a:t>
            </a:r>
            <a:endParaRPr sz="2800"/>
          </a:p>
          <a:p>
            <a:r>
              <a:rPr sz="2800"/>
              <a:t>Thus, political order is linked to legal rationality and moral obligation.</a:t>
            </a:r>
            <a:endParaRPr sz="28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97180" y="160020"/>
            <a:ext cx="11597005" cy="6036310"/>
          </a:xfrm>
          <a:prstGeom prst="rect">
            <a:avLst/>
          </a:prstGeom>
        </p:spPr>
        <p:txBody>
          <a:bodyPr wrap="square">
            <a:spAutoFit/>
          </a:bodyPr>
          <a:p>
            <a:pPr marL="342900" indent="-342900">
              <a:spcAft>
                <a:spcPct val="60000"/>
              </a:spcAft>
              <a:buFont typeface="Wingdings" panose="05000000000000000000" charset="0"/>
              <a:buChar char="q"/>
            </a:pPr>
            <a:r>
              <a:rPr sz="3600" b="1"/>
              <a:t>Analytical Formalism</a:t>
            </a:r>
            <a:endParaRPr sz="3600" b="1"/>
          </a:p>
          <a:p>
            <a:r>
              <a:rPr sz="3600"/>
              <a:t>The legal approach often relies on:</a:t>
            </a:r>
            <a:endParaRPr sz="3600"/>
          </a:p>
          <a:p>
            <a:endParaRPr sz="3600"/>
          </a:p>
          <a:p>
            <a:pPr>
              <a:buFont typeface="Arial" panose="020B0604020202020204"/>
              <a:buChar char="•"/>
            </a:pPr>
            <a:r>
              <a:rPr sz="3600"/>
              <a:t>Textual analysis of constitutional documents</a:t>
            </a:r>
            <a:endParaRPr sz="3600"/>
          </a:p>
          <a:p>
            <a:pPr>
              <a:buFont typeface="Arial" panose="020B0604020202020204"/>
              <a:buChar char="•"/>
            </a:pPr>
            <a:endParaRPr sz="3600"/>
          </a:p>
          <a:p>
            <a:pPr>
              <a:buFont typeface="Arial" panose="020B0604020202020204"/>
              <a:buChar char="•"/>
            </a:pPr>
            <a:r>
              <a:rPr sz="3600"/>
              <a:t>Interpretation of statutes</a:t>
            </a:r>
            <a:endParaRPr sz="3600"/>
          </a:p>
          <a:p>
            <a:pPr>
              <a:buFont typeface="Arial" panose="020B0604020202020204"/>
              <a:buChar char="•"/>
            </a:pPr>
            <a:endParaRPr sz="3600"/>
          </a:p>
          <a:p>
            <a:pPr>
              <a:buFont typeface="Arial" panose="020B0604020202020204"/>
              <a:buChar char="•"/>
            </a:pPr>
            <a:r>
              <a:rPr sz="3600"/>
              <a:t>Logical reasoning</a:t>
            </a:r>
            <a:endParaRPr sz="3600"/>
          </a:p>
          <a:p>
            <a:pPr>
              <a:buFont typeface="Arial" panose="020B0604020202020204"/>
              <a:buChar char="•"/>
            </a:pPr>
            <a:endParaRPr sz="3600"/>
          </a:p>
          <a:p>
            <a:pPr>
              <a:buFont typeface="Arial" panose="020B0604020202020204"/>
              <a:buChar char="•"/>
            </a:pPr>
            <a:r>
              <a:rPr sz="3600"/>
              <a:t>Doctrinal classification</a:t>
            </a:r>
            <a:endParaRPr sz="36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3045" y="238125"/>
            <a:ext cx="11385550" cy="5631180"/>
          </a:xfrm>
          <a:prstGeom prst="rect">
            <a:avLst/>
          </a:prstGeom>
        </p:spPr>
        <p:txBody>
          <a:bodyPr wrap="square">
            <a:spAutoFit/>
          </a:bodyPr>
          <a:p>
            <a:pPr algn="just"/>
            <a:r>
              <a:rPr sz="3600"/>
              <a:t>It studies:</a:t>
            </a:r>
            <a:endParaRPr sz="3600"/>
          </a:p>
          <a:p>
            <a:pPr algn="just"/>
            <a:endParaRPr sz="3600"/>
          </a:p>
          <a:p>
            <a:pPr algn="just">
              <a:buFont typeface="Arial" panose="020B0604020202020204"/>
              <a:buChar char="•"/>
            </a:pPr>
            <a:r>
              <a:rPr sz="3600"/>
              <a:t>Written provisions</a:t>
            </a:r>
            <a:endParaRPr sz="3600"/>
          </a:p>
          <a:p>
            <a:pPr algn="just">
              <a:buFont typeface="Arial" panose="020B0604020202020204"/>
              <a:buChar char="•"/>
            </a:pPr>
            <a:endParaRPr sz="3600"/>
          </a:p>
          <a:p>
            <a:pPr algn="just">
              <a:buFont typeface="Arial" panose="020B0604020202020204"/>
              <a:buChar char="•"/>
            </a:pPr>
            <a:r>
              <a:rPr sz="3600"/>
              <a:t>Formal jurisdictional boundaries</a:t>
            </a:r>
            <a:endParaRPr sz="3600"/>
          </a:p>
          <a:p>
            <a:pPr algn="just">
              <a:buFont typeface="Arial" panose="020B0604020202020204"/>
              <a:buChar char="•"/>
            </a:pPr>
            <a:endParaRPr sz="3600"/>
          </a:p>
          <a:p>
            <a:pPr algn="just">
              <a:buFont typeface="Arial" panose="020B0604020202020204"/>
              <a:buChar char="•"/>
            </a:pPr>
            <a:r>
              <a:rPr sz="3600"/>
              <a:t>Legal doctrines such as separation of powers, sovereignty, and federalism</a:t>
            </a:r>
            <a:endParaRPr sz="3600"/>
          </a:p>
          <a:p>
            <a:pPr algn="just"/>
            <a:r>
              <a:rPr sz="3600"/>
              <a:t>Political life is examined through</a:t>
            </a:r>
            <a:r>
              <a:rPr sz="3600" b="1"/>
              <a:t> legal categories rather than behavioural patterns</a:t>
            </a:r>
            <a:r>
              <a:rPr sz="3600"/>
              <a:t>.</a:t>
            </a:r>
            <a:endParaRPr sz="36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09550" y="154305"/>
            <a:ext cx="11537950" cy="5868670"/>
          </a:xfrm>
          <a:prstGeom prst="rect">
            <a:avLst/>
          </a:prstGeom>
        </p:spPr>
        <p:txBody>
          <a:bodyPr wrap="square">
            <a:spAutoFit/>
          </a:bodyPr>
          <a:p>
            <a:pPr marL="457200" indent="-457200">
              <a:spcAft>
                <a:spcPct val="60000"/>
              </a:spcAft>
              <a:buFont typeface="Wingdings" panose="05000000000000000000" charset="0"/>
              <a:buChar char="q"/>
            </a:pPr>
            <a:r>
              <a:rPr sz="3200" b="1"/>
              <a:t> Reduction of Politics to Juridical Entity</a:t>
            </a:r>
            <a:endParaRPr sz="3200" b="1"/>
          </a:p>
          <a:p>
            <a:r>
              <a:rPr sz="3200"/>
              <a:t>A key characteristic is the tendency to interpret political phenomena as legal phenomena.</a:t>
            </a:r>
            <a:endParaRPr sz="3200"/>
          </a:p>
          <a:p>
            <a:r>
              <a:rPr sz="3200"/>
              <a:t>For example:</a:t>
            </a:r>
            <a:endParaRPr sz="3200"/>
          </a:p>
          <a:p>
            <a:endParaRPr sz="3200"/>
          </a:p>
          <a:p>
            <a:pPr>
              <a:buFont typeface="Arial" panose="020B0604020202020204"/>
              <a:buChar char="•"/>
            </a:pPr>
            <a:r>
              <a:rPr sz="3200"/>
              <a:t>Political authority = legal authority</a:t>
            </a:r>
            <a:endParaRPr sz="3200"/>
          </a:p>
          <a:p>
            <a:pPr>
              <a:buFont typeface="Arial" panose="020B0604020202020204"/>
              <a:buChar char="•"/>
            </a:pPr>
            <a:endParaRPr sz="3200"/>
          </a:p>
          <a:p>
            <a:pPr>
              <a:buFont typeface="Arial" panose="020B0604020202020204"/>
              <a:buChar char="•"/>
            </a:pPr>
            <a:r>
              <a:rPr sz="3200"/>
              <a:t>Political conflict = constitutional dispute</a:t>
            </a:r>
            <a:endParaRPr sz="3200"/>
          </a:p>
          <a:p>
            <a:pPr>
              <a:buFont typeface="Arial" panose="020B0604020202020204"/>
              <a:buChar char="•"/>
            </a:pPr>
            <a:endParaRPr sz="3200"/>
          </a:p>
          <a:p>
            <a:pPr>
              <a:buFont typeface="Arial" panose="020B0604020202020204"/>
              <a:buChar char="•"/>
            </a:pPr>
            <a:r>
              <a:rPr sz="3200"/>
              <a:t>Political legitimacy = constitutional validity</a:t>
            </a:r>
            <a:endParaRPr sz="3200"/>
          </a:p>
          <a:p>
            <a:r>
              <a:rPr sz="3200"/>
              <a:t>Thus, politics is reduced to law-based analysis.</a:t>
            </a:r>
            <a:endParaRPr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4165" y="235585"/>
            <a:ext cx="11352530" cy="5507990"/>
          </a:xfrm>
          <a:prstGeom prst="rect">
            <a:avLst/>
          </a:prstGeom>
        </p:spPr>
        <p:txBody>
          <a:bodyPr wrap="square">
            <a:spAutoFit/>
          </a:bodyPr>
          <a:p>
            <a:pPr algn="just"/>
            <a:r>
              <a:rPr sz="3200" b="1"/>
              <a:t>Van Dyke’s Distinction</a:t>
            </a:r>
            <a:endParaRPr sz="3200" b="1"/>
          </a:p>
          <a:p>
            <a:pPr algn="just"/>
            <a:r>
              <a:rPr sz="3200"/>
              <a:t> Van Dyke clearly distinguishes the two by stating that approaches consist of criteria for selecting problems and relevant data, whereas methods are procedures for obtaining and using that data. Thus, an approach provides the intellectual direction, while a method provides the operational tools.</a:t>
            </a:r>
            <a:endParaRPr sz="3200"/>
          </a:p>
          <a:p>
            <a:pPr algn="just"/>
            <a:endParaRPr sz="3200"/>
          </a:p>
          <a:p>
            <a:pPr algn="just"/>
            <a:r>
              <a:rPr sz="3200" b="1"/>
              <a:t>Method as Technique</a:t>
            </a:r>
            <a:endParaRPr sz="3200" b="1"/>
          </a:p>
          <a:p>
            <a:pPr algn="just"/>
            <a:r>
              <a:rPr sz="3200"/>
              <a:t> A method may also be called a technique, such as survey method, comparative method, historical method or statistical analysis. These are concrete tools used in research.</a:t>
            </a:r>
            <a:endParaRPr sz="32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22830" y="3260725"/>
            <a:ext cx="9024620" cy="583565"/>
          </a:xfrm>
          <a:prstGeom prst="rect">
            <a:avLst/>
          </a:prstGeom>
        </p:spPr>
        <p:txBody>
          <a:bodyPr wrap="square">
            <a:spAutoFit/>
          </a:bodyPr>
          <a:p>
            <a:r>
              <a:rPr sz="3200" b="1"/>
              <a:t>4. Criticisms of the Legal Approach</a:t>
            </a:r>
            <a:endParaRPr sz="3200" b="1"/>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5905" y="190500"/>
            <a:ext cx="11678920" cy="5576570"/>
          </a:xfrm>
          <a:prstGeom prst="rect">
            <a:avLst/>
          </a:prstGeom>
        </p:spPr>
        <p:txBody>
          <a:bodyPr wrap="square">
            <a:spAutoFit/>
          </a:bodyPr>
          <a:p>
            <a:pPr marL="457200" indent="-457200">
              <a:spcAft>
                <a:spcPct val="60000"/>
              </a:spcAft>
              <a:buFont typeface="Wingdings" panose="05000000000000000000" charset="0"/>
              <a:buChar char="q"/>
            </a:pPr>
            <a:r>
              <a:rPr sz="2800" b="1"/>
              <a:t>Narrow Perspective</a:t>
            </a:r>
            <a:endParaRPr sz="2800" b="1"/>
          </a:p>
          <a:p>
            <a:r>
              <a:rPr sz="2800"/>
              <a:t>Critics argue that law represents only one dimension of political life.</a:t>
            </a:r>
            <a:endParaRPr sz="2800"/>
          </a:p>
          <a:p>
            <a:r>
              <a:rPr sz="2800"/>
              <a:t>Political behaviour includes:</a:t>
            </a:r>
            <a:endParaRPr sz="2800"/>
          </a:p>
          <a:p>
            <a:endParaRPr sz="2800"/>
          </a:p>
          <a:p>
            <a:pPr>
              <a:buFont typeface="Arial" panose="020B0604020202020204"/>
              <a:buChar char="•"/>
            </a:pPr>
            <a:r>
              <a:rPr sz="2800"/>
              <a:t>Public opinion</a:t>
            </a:r>
            <a:endParaRPr sz="2800"/>
          </a:p>
          <a:p>
            <a:pPr>
              <a:buFont typeface="Arial" panose="020B0604020202020204"/>
              <a:buChar char="•"/>
            </a:pPr>
            <a:endParaRPr sz="2800"/>
          </a:p>
          <a:p>
            <a:pPr>
              <a:buFont typeface="Arial" panose="020B0604020202020204"/>
              <a:buChar char="•"/>
            </a:pPr>
            <a:r>
              <a:rPr sz="2800"/>
              <a:t>Party competition</a:t>
            </a:r>
            <a:endParaRPr sz="2800"/>
          </a:p>
          <a:p>
            <a:pPr>
              <a:buFont typeface="Arial" panose="020B0604020202020204"/>
              <a:buChar char="•"/>
            </a:pPr>
            <a:endParaRPr sz="2800"/>
          </a:p>
          <a:p>
            <a:pPr>
              <a:buFont typeface="Arial" panose="020B0604020202020204"/>
              <a:buChar char="•"/>
            </a:pPr>
            <a:r>
              <a:rPr sz="2800"/>
              <a:t>Interest groups</a:t>
            </a:r>
            <a:endParaRPr sz="2800"/>
          </a:p>
          <a:p>
            <a:pPr>
              <a:buFont typeface="Arial" panose="020B0604020202020204"/>
              <a:buChar char="•"/>
            </a:pPr>
            <a:endParaRPr sz="2800"/>
          </a:p>
          <a:p>
            <a:pPr>
              <a:buFont typeface="Arial" panose="020B0604020202020204"/>
              <a:buChar char="•"/>
            </a:pPr>
            <a:r>
              <a:rPr sz="2800"/>
              <a:t>Ideological mobilization</a:t>
            </a:r>
            <a:endParaRPr sz="2800"/>
          </a:p>
          <a:p>
            <a:r>
              <a:rPr sz="2800" b="1"/>
              <a:t>Law alone cannot explain political dynamics.</a:t>
            </a:r>
            <a:endParaRPr sz="2800" b="1"/>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97485" y="201930"/>
            <a:ext cx="11550015" cy="6007735"/>
          </a:xfrm>
          <a:prstGeom prst="rect">
            <a:avLst/>
          </a:prstGeom>
        </p:spPr>
        <p:txBody>
          <a:bodyPr wrap="square">
            <a:spAutoFit/>
          </a:bodyPr>
          <a:p>
            <a:pPr marL="342900" indent="-342900">
              <a:spcAft>
                <a:spcPct val="60000"/>
              </a:spcAft>
              <a:buFont typeface="Wingdings" panose="05000000000000000000" charset="0"/>
              <a:buChar char="q"/>
            </a:pPr>
            <a:r>
              <a:rPr sz="2800" b="1"/>
              <a:t>Over-Formalization</a:t>
            </a:r>
            <a:endParaRPr sz="2800" b="1"/>
          </a:p>
          <a:p>
            <a:r>
              <a:rPr sz="2800"/>
              <a:t>The approach studies written law but often ignores:</a:t>
            </a:r>
            <a:endParaRPr sz="2800"/>
          </a:p>
          <a:p>
            <a:endParaRPr sz="2800"/>
          </a:p>
          <a:p>
            <a:pPr>
              <a:buFont typeface="Arial" panose="020B0604020202020204"/>
              <a:buChar char="•"/>
            </a:pPr>
            <a:r>
              <a:rPr sz="2800"/>
              <a:t>Informal practices</a:t>
            </a:r>
            <a:endParaRPr sz="2800"/>
          </a:p>
          <a:p>
            <a:pPr>
              <a:buFont typeface="Arial" panose="020B0604020202020204"/>
              <a:buChar char="•"/>
            </a:pPr>
            <a:endParaRPr sz="2800"/>
          </a:p>
          <a:p>
            <a:pPr>
              <a:buFont typeface="Arial" panose="020B0604020202020204"/>
              <a:buChar char="•"/>
            </a:pPr>
            <a:r>
              <a:rPr sz="2800"/>
              <a:t>Political culture</a:t>
            </a:r>
            <a:endParaRPr sz="2800"/>
          </a:p>
          <a:p>
            <a:pPr>
              <a:buFont typeface="Arial" panose="020B0604020202020204"/>
              <a:buChar char="•"/>
            </a:pPr>
            <a:endParaRPr sz="2800"/>
          </a:p>
          <a:p>
            <a:pPr>
              <a:buFont typeface="Arial" panose="020B0604020202020204"/>
              <a:buChar char="•"/>
            </a:pPr>
            <a:r>
              <a:rPr sz="2800"/>
              <a:t>Extra-constitutional power structures</a:t>
            </a:r>
            <a:endParaRPr sz="2800"/>
          </a:p>
          <a:p>
            <a:pPr>
              <a:buFont typeface="Arial" panose="020B0604020202020204"/>
              <a:buChar char="•"/>
            </a:pPr>
            <a:endParaRPr sz="2800"/>
          </a:p>
          <a:p>
            <a:pPr>
              <a:buFont typeface="Arial" panose="020B0604020202020204"/>
              <a:buChar char="•"/>
            </a:pPr>
            <a:r>
              <a:rPr sz="2800"/>
              <a:t>Real power relations</a:t>
            </a:r>
            <a:endParaRPr sz="2800"/>
          </a:p>
          <a:p>
            <a:r>
              <a:rPr sz="2800"/>
              <a:t>For example:</a:t>
            </a:r>
            <a:endParaRPr sz="2800"/>
          </a:p>
          <a:p>
            <a:r>
              <a:rPr sz="2800"/>
              <a:t> Two countries may have identical constitutional provisions but entirely different political realities</a:t>
            </a:r>
            <a:r>
              <a:rPr sz="1600"/>
              <a:t>.</a:t>
            </a:r>
            <a:endParaRPr sz="16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3045" y="154940"/>
            <a:ext cx="11491595" cy="6036310"/>
          </a:xfrm>
          <a:prstGeom prst="rect">
            <a:avLst/>
          </a:prstGeom>
        </p:spPr>
        <p:txBody>
          <a:bodyPr wrap="square">
            <a:spAutoFit/>
          </a:bodyPr>
          <a:p>
            <a:pPr marL="571500" indent="-571500">
              <a:spcAft>
                <a:spcPct val="60000"/>
              </a:spcAft>
              <a:buFont typeface="Wingdings" panose="05000000000000000000" charset="0"/>
              <a:buChar char="q"/>
            </a:pPr>
            <a:r>
              <a:rPr sz="3600" b="1"/>
              <a:t>Neglect of Behavioural and Sociological Factors</a:t>
            </a:r>
            <a:endParaRPr sz="3600" b="1"/>
          </a:p>
          <a:p>
            <a:r>
              <a:rPr sz="3600"/>
              <a:t>The legal approach fails to explain:</a:t>
            </a:r>
            <a:endParaRPr sz="3600"/>
          </a:p>
          <a:p>
            <a:endParaRPr sz="3600"/>
          </a:p>
          <a:p>
            <a:pPr>
              <a:buFont typeface="Arial" panose="020B0604020202020204"/>
              <a:buChar char="•"/>
            </a:pPr>
            <a:r>
              <a:rPr sz="3600"/>
              <a:t>Why citizens obey or disobey law</a:t>
            </a:r>
            <a:endParaRPr sz="3600"/>
          </a:p>
          <a:p>
            <a:pPr>
              <a:buFont typeface="Arial" panose="020B0604020202020204"/>
              <a:buChar char="•"/>
            </a:pPr>
            <a:endParaRPr sz="3600"/>
          </a:p>
          <a:p>
            <a:pPr>
              <a:buFont typeface="Arial" panose="020B0604020202020204"/>
              <a:buChar char="•"/>
            </a:pPr>
            <a:r>
              <a:rPr sz="3600"/>
              <a:t>How social forces influence legislation</a:t>
            </a:r>
            <a:endParaRPr sz="3600"/>
          </a:p>
          <a:p>
            <a:pPr>
              <a:buFont typeface="Arial" panose="020B0604020202020204"/>
              <a:buChar char="•"/>
            </a:pPr>
            <a:endParaRPr sz="3600"/>
          </a:p>
          <a:p>
            <a:pPr>
              <a:buFont typeface="Arial" panose="020B0604020202020204"/>
              <a:buChar char="•"/>
            </a:pPr>
            <a:r>
              <a:rPr sz="3600"/>
              <a:t>How economic interests shape legal reforms</a:t>
            </a:r>
            <a:endParaRPr sz="3600"/>
          </a:p>
          <a:p>
            <a:r>
              <a:rPr sz="3600"/>
              <a:t>Thus, critics argue that analytical jurists reduce politics to abstract legal logic</a:t>
            </a:r>
            <a:r>
              <a:rPr sz="1600"/>
              <a:t>.</a:t>
            </a:r>
            <a:endParaRPr sz="16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6390" y="277495"/>
            <a:ext cx="11421745" cy="6036310"/>
          </a:xfrm>
          <a:prstGeom prst="rect">
            <a:avLst/>
          </a:prstGeom>
        </p:spPr>
        <p:txBody>
          <a:bodyPr wrap="square">
            <a:spAutoFit/>
          </a:bodyPr>
          <a:p>
            <a:pPr marL="571500" indent="-571500">
              <a:spcAft>
                <a:spcPct val="60000"/>
              </a:spcAft>
              <a:buFont typeface="Wingdings" panose="05000000000000000000" charset="0"/>
              <a:buChar char="q"/>
            </a:pPr>
            <a:r>
              <a:rPr sz="3600" b="1"/>
              <a:t>Static and Abstract Nature</a:t>
            </a:r>
            <a:endParaRPr sz="3600" b="1"/>
          </a:p>
          <a:p>
            <a:r>
              <a:rPr sz="3600"/>
              <a:t>The approach assumes law as rational and stable, but:</a:t>
            </a:r>
            <a:endParaRPr sz="3600"/>
          </a:p>
          <a:p>
            <a:endParaRPr sz="3600"/>
          </a:p>
          <a:p>
            <a:pPr>
              <a:buFont typeface="Arial" panose="020B0604020202020204"/>
              <a:buChar char="•"/>
            </a:pPr>
            <a:r>
              <a:rPr sz="3600"/>
              <a:t>Laws change</a:t>
            </a:r>
            <a:endParaRPr sz="3600"/>
          </a:p>
          <a:p>
            <a:pPr>
              <a:buFont typeface="Arial" panose="020B0604020202020204"/>
              <a:buChar char="•"/>
            </a:pPr>
            <a:endParaRPr sz="3600"/>
          </a:p>
          <a:p>
            <a:pPr>
              <a:buFont typeface="Arial" panose="020B0604020202020204"/>
              <a:buChar char="•"/>
            </a:pPr>
            <a:r>
              <a:rPr sz="3600"/>
              <a:t>Interpretations evolve</a:t>
            </a:r>
            <a:endParaRPr sz="3600"/>
          </a:p>
          <a:p>
            <a:pPr>
              <a:buFont typeface="Arial" panose="020B0604020202020204"/>
              <a:buChar char="•"/>
            </a:pPr>
            <a:endParaRPr sz="3600"/>
          </a:p>
          <a:p>
            <a:pPr>
              <a:buFont typeface="Arial" panose="020B0604020202020204"/>
              <a:buChar char="•"/>
            </a:pPr>
            <a:r>
              <a:rPr sz="3600"/>
              <a:t>Political pressures influence judicial decisions</a:t>
            </a:r>
            <a:endParaRPr sz="3600"/>
          </a:p>
          <a:p>
            <a:r>
              <a:rPr sz="3600"/>
              <a:t>By treating law as pure logic, it may overlook its political context.</a:t>
            </a:r>
            <a:endParaRPr sz="3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465580" y="953135"/>
            <a:ext cx="9565005" cy="3538220"/>
          </a:xfrm>
          <a:prstGeom prst="rect">
            <a:avLst/>
          </a:prstGeom>
        </p:spPr>
        <p:txBody>
          <a:bodyPr wrap="square">
            <a:spAutoFit/>
          </a:bodyPr>
          <a:p>
            <a:pPr algn="just">
              <a:buFont typeface="Arial" panose="020B0604020202020204"/>
              <a:buChar char="•"/>
            </a:pPr>
            <a:r>
              <a:rPr sz="3200" b="1"/>
              <a:t>Interdisciplinary Character of Political Science</a:t>
            </a:r>
            <a:endParaRPr sz="3200" b="1"/>
          </a:p>
          <a:p>
            <a:pPr algn="just"/>
            <a:r>
              <a:rPr sz="3200"/>
              <a:t> Modern political science employs a variety of methods borrowed from other social sciences such as sociology, economics, psychology and statistics. Due to the use of diverse methods, political science has developed an interdisciplinary character and has moved closer to other disciplines.</a:t>
            </a:r>
            <a:endParaRPr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69315" y="949325"/>
            <a:ext cx="10547985" cy="2553335"/>
          </a:xfrm>
          <a:prstGeom prst="rect">
            <a:avLst/>
          </a:prstGeom>
        </p:spPr>
        <p:txBody>
          <a:bodyPr wrap="square">
            <a:spAutoFit/>
          </a:bodyPr>
          <a:p>
            <a:pPr algn="just"/>
            <a:r>
              <a:rPr lang="en-US" sz="3200" b="1"/>
              <a:t>“</a:t>
            </a:r>
            <a:r>
              <a:rPr sz="3200" b="1"/>
              <a:t>An approach is a broad perspective that guides the selection of problems and data in political analysis, while a method is a specific technique used to collect and analyze data. The approach answers what and why to study, whereas the method explains how to study it.</a:t>
            </a:r>
            <a:r>
              <a:rPr lang="en-US" sz="3200" b="1"/>
              <a:t>”</a:t>
            </a:r>
            <a:endParaRPr lang="en-US" sz="32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42340" y="3260725"/>
            <a:ext cx="9930130" cy="645160"/>
          </a:xfrm>
          <a:prstGeom prst="rect">
            <a:avLst/>
          </a:prstGeom>
        </p:spPr>
        <p:txBody>
          <a:bodyPr wrap="square">
            <a:spAutoFit/>
          </a:bodyPr>
          <a:p>
            <a:r>
              <a:rPr sz="3600"/>
              <a:t>Meaning of Traditional Approaches</a:t>
            </a:r>
            <a:endParaRPr sz="36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19401</Words>
  <Application>WPS Presentation</Application>
  <PresentationFormat>Widescreen</PresentationFormat>
  <Paragraphs>537</Paragraphs>
  <Slides>64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64</vt:i4>
      </vt:variant>
    </vt:vector>
  </HeadingPairs>
  <TitlesOfParts>
    <vt:vector size="74" baseType="lpstr">
      <vt:lpstr>Arial</vt:lpstr>
      <vt:lpstr>SimSun</vt:lpstr>
      <vt:lpstr>Wingdings</vt:lpstr>
      <vt:lpstr>Arial</vt:lpstr>
      <vt:lpstr>Wingdings</vt:lpstr>
      <vt:lpstr>Calibri Light</vt:lpstr>
      <vt:lpstr>Calibri</vt:lpstr>
      <vt:lpstr>Microsoft YaHei</vt:lpstr>
      <vt:lpstr>Arial Unicode MS</vt:lpstr>
      <vt:lpstr>Office Theme</vt:lpstr>
      <vt:lpstr>Traditional Approaches to the Study of Comparative Politics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7</cp:revision>
  <dcterms:created xsi:type="dcterms:W3CDTF">2025-07-23T00:59:00Z</dcterms:created>
  <dcterms:modified xsi:type="dcterms:W3CDTF">2026-03-03T16:00:11Z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