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67"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EB35E2"/>
    <a:srgbClr val="FF66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12ED7-6DAF-4F89-A8FC-CFBC36C35471}" type="datetimeFigureOut">
              <a:rPr lang="en-IN" smtClean="0"/>
              <a:t>24-02-2026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48918-EFC5-41F4-9614-5153349748C4}" type="slidenum">
              <a:rPr lang="en-IN" smtClean="0"/>
              <a:t>‹#›</a:t>
            </a:fld>
            <a:endParaRPr lang="en-IN"/>
          </a:p>
        </p:txBody>
      </p:sp>
    </p:spTree>
    <p:extLst>
      <p:ext uri="{BB962C8B-B14F-4D97-AF65-F5344CB8AC3E}">
        <p14:creationId xmlns:p14="http://schemas.microsoft.com/office/powerpoint/2010/main" val="1868419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BB48918-EFC5-41F4-9614-5153349748C4}" type="slidenum">
              <a:rPr lang="en-IN" smtClean="0"/>
              <a:t>2</a:t>
            </a:fld>
            <a:endParaRPr lang="en-IN"/>
          </a:p>
        </p:txBody>
      </p:sp>
    </p:spTree>
    <p:extLst>
      <p:ext uri="{BB962C8B-B14F-4D97-AF65-F5344CB8AC3E}">
        <p14:creationId xmlns:p14="http://schemas.microsoft.com/office/powerpoint/2010/main" val="4134980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2/24/2026</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2/24/2026</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2/24/2026</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2/24/2026</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1D8BD707-D9CF-40AE-B4C6-C98DA3205C09}" type="datetimeFigureOut">
              <a:rPr lang="en-US" smtClean="0"/>
              <a:pPr/>
              <a:t>2/24/2026</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2/24/2026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2/24/2026</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1D8BD707-D9CF-40AE-B4C6-C98DA3205C09}" type="datetimeFigureOut">
              <a:rPr lang="en-US" smtClean="0"/>
              <a:pPr/>
              <a:t>2/24/2026</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2/24/2026</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2/24/2026</a:t>
            </a:fld>
            <a:endParaRPr lang="en-US"/>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4752109"/>
            <a:ext cx="6934200" cy="2133600"/>
          </a:xfrm>
        </p:spPr>
        <p:txBody>
          <a:bodyPr/>
          <a:lstStyle/>
          <a:p>
            <a:r>
              <a:rPr lang="en-IN" sz="3600" dirty="0">
                <a:solidFill>
                  <a:srgbClr val="FFFF00"/>
                </a:solidFill>
              </a:rPr>
              <a:t>By</a:t>
            </a:r>
          </a:p>
          <a:p>
            <a:r>
              <a:rPr lang="en-IN" sz="3600" dirty="0" err="1">
                <a:solidFill>
                  <a:srgbClr val="FFFF00"/>
                </a:solidFill>
              </a:rPr>
              <a:t>Dr.</a:t>
            </a:r>
            <a:r>
              <a:rPr lang="en-IN" sz="3600" dirty="0">
                <a:solidFill>
                  <a:srgbClr val="FFFF00"/>
                </a:solidFill>
              </a:rPr>
              <a:t> Binita Tamuli Barman</a:t>
            </a:r>
          </a:p>
          <a:p>
            <a:endParaRPr lang="en-IN" dirty="0"/>
          </a:p>
        </p:txBody>
      </p:sp>
      <p:sp>
        <p:nvSpPr>
          <p:cNvPr id="2" name="Title 1"/>
          <p:cNvSpPr>
            <a:spLocks noGrp="1"/>
          </p:cNvSpPr>
          <p:nvPr>
            <p:ph type="title"/>
          </p:nvPr>
        </p:nvSpPr>
        <p:spPr>
          <a:xfrm>
            <a:off x="228600" y="0"/>
            <a:ext cx="8915400" cy="4038600"/>
          </a:xfrm>
        </p:spPr>
        <p:txBody>
          <a:bodyPr>
            <a:noAutofit/>
          </a:bodyPr>
          <a:lstStyle/>
          <a:p>
            <a:r>
              <a:rPr lang="en-IN" sz="4400" dirty="0" smtClean="0"/>
              <a:t/>
            </a:r>
            <a:br>
              <a:rPr lang="en-IN" sz="4400" dirty="0" smtClean="0"/>
            </a:br>
            <a:r>
              <a:rPr lang="en-IN" sz="4400" dirty="0"/>
              <a:t/>
            </a:r>
            <a:br>
              <a:rPr lang="en-IN" sz="4400" dirty="0"/>
            </a:br>
            <a:r>
              <a:rPr lang="en-IN" sz="4400" dirty="0" smtClean="0"/>
              <a:t/>
            </a:r>
            <a:br>
              <a:rPr lang="en-IN" sz="4400" dirty="0" smtClean="0"/>
            </a:br>
            <a:r>
              <a:rPr lang="en-IN" sz="4400" dirty="0"/>
              <a:t/>
            </a:r>
            <a:br>
              <a:rPr lang="en-IN" sz="4400" dirty="0"/>
            </a:br>
            <a:r>
              <a:rPr lang="en-IN" sz="4400" dirty="0" smtClean="0"/>
              <a:t/>
            </a:r>
            <a:br>
              <a:rPr lang="en-IN" sz="4400" dirty="0" smtClean="0"/>
            </a:br>
            <a:r>
              <a:rPr lang="en-IN" sz="4400" dirty="0" smtClean="0"/>
              <a:t/>
            </a:r>
            <a:br>
              <a:rPr lang="en-IN" sz="4400" dirty="0" smtClean="0"/>
            </a:br>
            <a:r>
              <a:rPr lang="en-IN" sz="4400" dirty="0"/>
              <a:t/>
            </a:r>
            <a:br>
              <a:rPr lang="en-IN" sz="4400" dirty="0"/>
            </a:br>
            <a:r>
              <a:rPr lang="en-IN" sz="4400" dirty="0" smtClean="0"/>
              <a:t/>
            </a:r>
            <a:br>
              <a:rPr lang="en-IN" sz="4400" dirty="0" smtClean="0"/>
            </a:br>
            <a:r>
              <a:rPr lang="en-IN" sz="4400" dirty="0"/>
              <a:t/>
            </a:r>
            <a:br>
              <a:rPr lang="en-IN" sz="4400" dirty="0"/>
            </a:br>
            <a:r>
              <a:rPr lang="en-IN" sz="4400" dirty="0" smtClean="0">
                <a:solidFill>
                  <a:srgbClr val="EB35E2"/>
                </a:solidFill>
              </a:rPr>
              <a:t>Subject</a:t>
            </a:r>
            <a:r>
              <a:rPr lang="en-IN" sz="4400" dirty="0">
                <a:solidFill>
                  <a:srgbClr val="EB35E2"/>
                </a:solidFill>
              </a:rPr>
              <a:t>: Economics</a:t>
            </a:r>
            <a:br>
              <a:rPr lang="en-IN" sz="4400" dirty="0">
                <a:solidFill>
                  <a:srgbClr val="EB35E2"/>
                </a:solidFill>
              </a:rPr>
            </a:br>
            <a:r>
              <a:rPr lang="en-IN" sz="4400" dirty="0">
                <a:solidFill>
                  <a:srgbClr val="EB35E2"/>
                </a:solidFill>
              </a:rPr>
              <a:t>Class: - </a:t>
            </a:r>
            <a:r>
              <a:rPr lang="en-IN" sz="4400" dirty="0" smtClean="0">
                <a:solidFill>
                  <a:srgbClr val="EB35E2"/>
                </a:solidFill>
              </a:rPr>
              <a:t>FYUGP </a:t>
            </a:r>
            <a:r>
              <a:rPr lang="en-IN" sz="5400" dirty="0" smtClean="0">
                <a:solidFill>
                  <a:srgbClr val="EB35E2"/>
                </a:solidFill>
              </a:rPr>
              <a:t>2</a:t>
            </a:r>
            <a:r>
              <a:rPr lang="en-IN" sz="4400" baseline="30000" dirty="0" smtClean="0">
                <a:solidFill>
                  <a:srgbClr val="EB35E2"/>
                </a:solidFill>
              </a:rPr>
              <a:t>nd</a:t>
            </a:r>
            <a:r>
              <a:rPr lang="en-IN" sz="4400" dirty="0" smtClean="0">
                <a:solidFill>
                  <a:srgbClr val="EB35E2"/>
                </a:solidFill>
              </a:rPr>
              <a:t>  </a:t>
            </a:r>
            <a:r>
              <a:rPr lang="en-IN" sz="4400" dirty="0">
                <a:solidFill>
                  <a:srgbClr val="EB35E2"/>
                </a:solidFill>
              </a:rPr>
              <a:t>Semester</a:t>
            </a:r>
            <a:br>
              <a:rPr lang="en-IN" sz="4400" dirty="0">
                <a:solidFill>
                  <a:srgbClr val="EB35E2"/>
                </a:solidFill>
              </a:rPr>
            </a:br>
            <a:r>
              <a:rPr lang="en-IN" sz="4400" dirty="0">
                <a:solidFill>
                  <a:srgbClr val="EB35E2"/>
                </a:solidFill>
              </a:rPr>
              <a:t>Paper: </a:t>
            </a:r>
            <a:r>
              <a:rPr lang="en-IN" sz="4400" dirty="0" smtClean="0">
                <a:solidFill>
                  <a:srgbClr val="EB35E2"/>
                </a:solidFill>
              </a:rPr>
              <a:t>Essentials of Economics</a:t>
            </a:r>
            <a:r>
              <a:rPr lang="en-IN" sz="4400" dirty="0">
                <a:solidFill>
                  <a:srgbClr val="EB35E2"/>
                </a:solidFill>
              </a:rPr>
              <a:t/>
            </a:r>
            <a:br>
              <a:rPr lang="en-IN" sz="4400" dirty="0">
                <a:solidFill>
                  <a:srgbClr val="EB35E2"/>
                </a:solidFill>
              </a:rPr>
            </a:br>
            <a:r>
              <a:rPr lang="en-IN" sz="4400" dirty="0">
                <a:solidFill>
                  <a:srgbClr val="EB35E2"/>
                </a:solidFill>
              </a:rPr>
              <a:t>Topic: </a:t>
            </a:r>
            <a:r>
              <a:rPr lang="en-IN" sz="4400" dirty="0" smtClean="0">
                <a:solidFill>
                  <a:srgbClr val="EB35E2"/>
                </a:solidFill>
              </a:rPr>
              <a:t>Financial System </a:t>
            </a:r>
            <a:r>
              <a:rPr lang="en-IN" sz="4400" dirty="0">
                <a:solidFill>
                  <a:srgbClr val="EB35E2"/>
                </a:solidFill>
              </a:rPr>
              <a:t/>
            </a:r>
            <a:br>
              <a:rPr lang="en-IN" sz="4400" dirty="0">
                <a:solidFill>
                  <a:srgbClr val="EB35E2"/>
                </a:solidFill>
              </a:rPr>
            </a:br>
            <a:r>
              <a:rPr lang="en-IN" sz="4400" dirty="0">
                <a:solidFill>
                  <a:srgbClr val="EB35E2"/>
                </a:solidFill>
              </a:rPr>
              <a:t/>
            </a:r>
            <a:br>
              <a:rPr lang="en-IN" sz="4400" dirty="0">
                <a:solidFill>
                  <a:srgbClr val="EB35E2"/>
                </a:solidFill>
              </a:rPr>
            </a:br>
            <a:endParaRPr lang="en-IN" sz="4400" dirty="0">
              <a:solidFill>
                <a:srgbClr val="EB35E2"/>
              </a:solidFill>
            </a:endParaRPr>
          </a:p>
        </p:txBody>
      </p:sp>
    </p:spTree>
    <p:extLst>
      <p:ext uri="{BB962C8B-B14F-4D97-AF65-F5344CB8AC3E}">
        <p14:creationId xmlns:p14="http://schemas.microsoft.com/office/powerpoint/2010/main" val="2695602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04800" y="990600"/>
            <a:ext cx="8839200" cy="5638800"/>
          </a:xfrm>
        </p:spPr>
        <p:txBody>
          <a:bodyPr>
            <a:normAutofit/>
          </a:bodyPr>
          <a:lstStyle/>
          <a:p>
            <a:r>
              <a:rPr lang="en-IN" sz="2000" dirty="0">
                <a:solidFill>
                  <a:srgbClr val="FF99FF"/>
                </a:solidFill>
              </a:rPr>
              <a:t>6. Facilitation of payments</a:t>
            </a:r>
          </a:p>
          <a:p>
            <a:r>
              <a:rPr lang="en-IN" sz="2000" dirty="0">
                <a:solidFill>
                  <a:srgbClr val="FF99FF"/>
                </a:solidFill>
              </a:rPr>
              <a:t>Financial systems enable the smooth and secure transfer of funds between individuals, businesses, and institutions. They provide payment systems, such as electronic funds transfer, credit cards, and digital wallets, which facilitate the settlement of transactions and support economic activities</a:t>
            </a:r>
            <a:r>
              <a:rPr lang="en-IN" sz="2000" dirty="0" smtClean="0">
                <a:solidFill>
                  <a:srgbClr val="FF99FF"/>
                </a:solidFill>
              </a:rPr>
              <a:t>.</a:t>
            </a:r>
          </a:p>
          <a:p>
            <a:r>
              <a:rPr lang="en-IN" sz="2000" dirty="0" smtClean="0">
                <a:solidFill>
                  <a:srgbClr val="00B0F0"/>
                </a:solidFill>
              </a:rPr>
              <a:t>7</a:t>
            </a:r>
            <a:r>
              <a:rPr lang="en-IN" sz="2000" dirty="0">
                <a:solidFill>
                  <a:srgbClr val="00B0F0"/>
                </a:solidFill>
              </a:rPr>
              <a:t>. Capital Formation</a:t>
            </a:r>
          </a:p>
          <a:p>
            <a:r>
              <a:rPr lang="en-IN" sz="2000" dirty="0">
                <a:solidFill>
                  <a:srgbClr val="00B0F0"/>
                </a:solidFill>
              </a:rPr>
              <a:t>Financial systems play a crucial role in capital accumulation within an economy. By mobilizing savings, facilitating investments, and promoting efficient allocation of capital, they contribute to capital stock growth, which is essential for long-term economic development</a:t>
            </a:r>
            <a:r>
              <a:rPr lang="en-IN" sz="2000" dirty="0" smtClean="0">
                <a:solidFill>
                  <a:srgbClr val="FFFF00"/>
                </a:solidFill>
              </a:rPr>
              <a:t>.</a:t>
            </a:r>
            <a:endParaRPr lang="en-IN" sz="2000" dirty="0">
              <a:solidFill>
                <a:srgbClr val="FFFF00"/>
              </a:solidFill>
            </a:endParaRPr>
          </a:p>
          <a:p>
            <a:r>
              <a:rPr lang="en-IN" sz="2000" dirty="0">
                <a:solidFill>
                  <a:srgbClr val="FFFF00"/>
                </a:solidFill>
              </a:rPr>
              <a:t>8. Monetary policy implementation</a:t>
            </a:r>
          </a:p>
          <a:p>
            <a:r>
              <a:rPr lang="en-IN" sz="2000" dirty="0">
                <a:solidFill>
                  <a:srgbClr val="FFFF00"/>
                </a:solidFill>
              </a:rPr>
              <a:t>Central banks implement monetary policy as part of the financial system by controlling the economy’s money supply, interest rates, and liquidity. They regulate and stabilize the financial system, ensuring price stability and fostering macroeconomic stability</a:t>
            </a:r>
            <a:r>
              <a:rPr lang="en-IN" dirty="0"/>
              <a:t>.</a:t>
            </a:r>
          </a:p>
        </p:txBody>
      </p:sp>
      <p:sp>
        <p:nvSpPr>
          <p:cNvPr id="3" name="Title 2"/>
          <p:cNvSpPr>
            <a:spLocks noGrp="1"/>
          </p:cNvSpPr>
          <p:nvPr>
            <p:ph type="title"/>
          </p:nvPr>
        </p:nvSpPr>
        <p:spPr>
          <a:xfrm>
            <a:off x="457200" y="228600"/>
            <a:ext cx="7576186" cy="609600"/>
          </a:xfrm>
        </p:spPr>
        <p:txBody>
          <a:bodyPr>
            <a:normAutofit fontScale="90000"/>
          </a:bodyPr>
          <a:lstStyle/>
          <a:p>
            <a:r>
              <a:rPr lang="en-IN" dirty="0"/>
              <a:t>Functions of the financial system</a:t>
            </a:r>
          </a:p>
        </p:txBody>
      </p:sp>
    </p:spTree>
    <p:extLst>
      <p:ext uri="{BB962C8B-B14F-4D97-AF65-F5344CB8AC3E}">
        <p14:creationId xmlns:p14="http://schemas.microsoft.com/office/powerpoint/2010/main" val="3586988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52426" y="1463040"/>
            <a:ext cx="8791574" cy="5547360"/>
          </a:xfrm>
        </p:spPr>
        <p:txBody>
          <a:bodyPr>
            <a:noAutofit/>
          </a:bodyPr>
          <a:lstStyle/>
          <a:p>
            <a:r>
              <a:rPr lang="en-IN" sz="2400" dirty="0">
                <a:solidFill>
                  <a:srgbClr val="00B0F0"/>
                </a:solidFill>
              </a:rPr>
              <a:t>9. Financial inclusion</a:t>
            </a:r>
          </a:p>
          <a:p>
            <a:r>
              <a:rPr lang="en-IN" sz="2400" dirty="0">
                <a:solidFill>
                  <a:srgbClr val="00B0F0"/>
                </a:solidFill>
              </a:rPr>
              <a:t>Financial systems aim to promote financial inclusion by providing access to financial services for individuals and businesses, including those in underserved or marginalized communities. This fosters economic participation, poverty reduction, and social development.</a:t>
            </a:r>
          </a:p>
          <a:p>
            <a:r>
              <a:rPr lang="en-IN" sz="2400" dirty="0" smtClean="0">
                <a:solidFill>
                  <a:srgbClr val="FF66CC"/>
                </a:solidFill>
              </a:rPr>
              <a:t>10</a:t>
            </a:r>
            <a:r>
              <a:rPr lang="en-IN" sz="2400" dirty="0">
                <a:solidFill>
                  <a:srgbClr val="FF66CC"/>
                </a:solidFill>
              </a:rPr>
              <a:t>. Safeguarding financial stability</a:t>
            </a:r>
          </a:p>
          <a:p>
            <a:r>
              <a:rPr lang="en-IN" sz="2400" dirty="0">
                <a:solidFill>
                  <a:srgbClr val="FF66CC"/>
                </a:solidFill>
              </a:rPr>
              <a:t>The financial system maintains stability and mitigates systemic risks. Regulatory authorities monitor and supervise financial institutions, set prudential standards, and establish risk management frameworks to safeguard the system’s stability and protect consumers.</a:t>
            </a:r>
          </a:p>
        </p:txBody>
      </p:sp>
      <p:sp>
        <p:nvSpPr>
          <p:cNvPr id="3" name="Title 2"/>
          <p:cNvSpPr>
            <a:spLocks noGrp="1"/>
          </p:cNvSpPr>
          <p:nvPr>
            <p:ph type="title"/>
          </p:nvPr>
        </p:nvSpPr>
        <p:spPr>
          <a:xfrm>
            <a:off x="381000" y="228600"/>
            <a:ext cx="7652386" cy="838200"/>
          </a:xfrm>
        </p:spPr>
        <p:txBody>
          <a:bodyPr/>
          <a:lstStyle/>
          <a:p>
            <a:r>
              <a:rPr lang="en-IN" dirty="0"/>
              <a:t>Functions of the financial system</a:t>
            </a:r>
          </a:p>
        </p:txBody>
      </p:sp>
    </p:spTree>
    <p:extLst>
      <p:ext uri="{BB962C8B-B14F-4D97-AF65-F5344CB8AC3E}">
        <p14:creationId xmlns:p14="http://schemas.microsoft.com/office/powerpoint/2010/main" val="1331935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905000"/>
            <a:ext cx="6966586" cy="1524000"/>
          </a:xfrm>
        </p:spPr>
        <p:txBody>
          <a:bodyPr>
            <a:normAutofit/>
          </a:bodyPr>
          <a:lstStyle/>
          <a:p>
            <a:r>
              <a:rPr lang="en-IN" sz="5400" i="1" dirty="0" smtClean="0">
                <a:solidFill>
                  <a:srgbClr val="EB35E2"/>
                </a:solidFill>
              </a:rPr>
              <a:t>              </a:t>
            </a:r>
            <a:r>
              <a:rPr lang="en-IN" sz="7200" i="1" dirty="0" smtClean="0">
                <a:solidFill>
                  <a:srgbClr val="EB35E2"/>
                </a:solidFill>
              </a:rPr>
              <a:t>Thank You </a:t>
            </a:r>
            <a:endParaRPr lang="en-IN" sz="7200" i="1" dirty="0">
              <a:solidFill>
                <a:srgbClr val="EB35E2"/>
              </a:solidFill>
            </a:endParaRPr>
          </a:p>
        </p:txBody>
      </p:sp>
    </p:spTree>
    <p:extLst>
      <p:ext uri="{BB962C8B-B14F-4D97-AF65-F5344CB8AC3E}">
        <p14:creationId xmlns:p14="http://schemas.microsoft.com/office/powerpoint/2010/main" val="2244268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Autofit/>
          </a:bodyPr>
          <a:lstStyle/>
          <a:p>
            <a:pPr marL="342900" indent="-342900" algn="just">
              <a:buFont typeface="Wingdings" pitchFamily="2" charset="2"/>
              <a:buChar char="v"/>
            </a:pPr>
            <a:r>
              <a:rPr lang="en-IN" sz="2400" dirty="0">
                <a:solidFill>
                  <a:srgbClr val="FFC000"/>
                </a:solidFill>
              </a:rPr>
              <a:t>A financial system is a set of institutions, such as banks, insurance companies, and stock exchanges, that permit the exchange of funds. Financial systems exist on firm, regional, and global levels. </a:t>
            </a:r>
            <a:endParaRPr lang="en-IN" sz="2400" dirty="0" smtClean="0">
              <a:solidFill>
                <a:srgbClr val="FFC000"/>
              </a:solidFill>
            </a:endParaRPr>
          </a:p>
          <a:p>
            <a:pPr marL="342900" indent="-342900" algn="just">
              <a:buFont typeface="Wingdings" pitchFamily="2" charset="2"/>
              <a:buChar char="v"/>
            </a:pPr>
            <a:r>
              <a:rPr lang="en-IN" sz="2400" dirty="0" smtClean="0">
                <a:solidFill>
                  <a:srgbClr val="FFC000"/>
                </a:solidFill>
              </a:rPr>
              <a:t>Borrowers</a:t>
            </a:r>
            <a:r>
              <a:rPr lang="en-IN" sz="2400" dirty="0">
                <a:solidFill>
                  <a:srgbClr val="FFC000"/>
                </a:solidFill>
              </a:rPr>
              <a:t>, lenders, and investors exchange current funds to finance projects, either for consumption or productive investments, and to pursue a return on their financial assets</a:t>
            </a:r>
            <a:r>
              <a:rPr lang="en-IN" sz="2400" dirty="0" smtClean="0">
                <a:solidFill>
                  <a:srgbClr val="FFC000"/>
                </a:solidFill>
              </a:rPr>
              <a:t>.</a:t>
            </a:r>
          </a:p>
          <a:p>
            <a:pPr marL="342900" indent="-342900" algn="just">
              <a:buFont typeface="Wingdings" pitchFamily="2" charset="2"/>
              <a:buChar char="v"/>
            </a:pPr>
            <a:r>
              <a:rPr lang="en-IN" sz="2400" dirty="0" smtClean="0">
                <a:solidFill>
                  <a:srgbClr val="FFC000"/>
                </a:solidFill>
              </a:rPr>
              <a:t> </a:t>
            </a:r>
            <a:r>
              <a:rPr lang="en-IN" sz="2400" dirty="0">
                <a:solidFill>
                  <a:srgbClr val="FFC000"/>
                </a:solidFill>
              </a:rPr>
              <a:t>The financial system also includes sets of rules and practices that borrowers and lenders use to decide which projects get financed, who finances projects, and terms of financial deals.</a:t>
            </a:r>
          </a:p>
        </p:txBody>
      </p:sp>
      <p:sp>
        <p:nvSpPr>
          <p:cNvPr id="3" name="Title 2"/>
          <p:cNvSpPr>
            <a:spLocks noGrp="1"/>
          </p:cNvSpPr>
          <p:nvPr>
            <p:ph type="title"/>
          </p:nvPr>
        </p:nvSpPr>
        <p:spPr/>
        <p:txBody>
          <a:bodyPr/>
          <a:lstStyle/>
          <a:p>
            <a:r>
              <a:rPr lang="en-IN" dirty="0">
                <a:solidFill>
                  <a:srgbClr val="FFFF00"/>
                </a:solidFill>
              </a:rPr>
              <a:t>Financial System</a:t>
            </a:r>
          </a:p>
        </p:txBody>
      </p:sp>
    </p:spTree>
    <p:extLst>
      <p:ext uri="{BB962C8B-B14F-4D97-AF65-F5344CB8AC3E}">
        <p14:creationId xmlns:p14="http://schemas.microsoft.com/office/powerpoint/2010/main" val="3384468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4"/>
          </p:nvPr>
        </p:nvSpPr>
        <p:spPr>
          <a:xfrm>
            <a:off x="4876800" y="1463040"/>
            <a:ext cx="3910584" cy="5242560"/>
          </a:xfrm>
        </p:spPr>
        <p:txBody>
          <a:bodyPr>
            <a:normAutofit fontScale="92500" lnSpcReduction="20000"/>
          </a:bodyPr>
          <a:lstStyle/>
          <a:p>
            <a:pPr marL="342900" indent="-342900">
              <a:buFont typeface="+mj-lt"/>
              <a:buAutoNum type="arabicPeriod"/>
            </a:pPr>
            <a:r>
              <a:rPr lang="en-IN" dirty="0"/>
              <a:t>. </a:t>
            </a:r>
            <a:r>
              <a:rPr lang="en-IN" sz="2400" dirty="0">
                <a:solidFill>
                  <a:srgbClr val="92D050"/>
                </a:solidFill>
              </a:rPr>
              <a:t>The informal financial system, also known as the informal economy or shadow banking system, exists alongside the formal financial system and encompasses various unregulated or loosely regulated financial activities and transactions. </a:t>
            </a:r>
            <a:endParaRPr lang="en-IN" sz="2400" dirty="0" smtClean="0">
              <a:solidFill>
                <a:srgbClr val="92D050"/>
              </a:solidFill>
            </a:endParaRPr>
          </a:p>
          <a:p>
            <a:pPr marL="457200" indent="-457200">
              <a:buFont typeface="+mj-lt"/>
              <a:buAutoNum type="arabicPeriod"/>
            </a:pPr>
            <a:r>
              <a:rPr lang="en-IN" sz="2400" dirty="0" smtClean="0">
                <a:solidFill>
                  <a:srgbClr val="92D050"/>
                </a:solidFill>
              </a:rPr>
              <a:t>It </a:t>
            </a:r>
            <a:r>
              <a:rPr lang="en-IN" sz="2400" dirty="0">
                <a:solidFill>
                  <a:srgbClr val="92D050"/>
                </a:solidFill>
              </a:rPr>
              <a:t>includes informal savings and credit associations, moneylenders, pawnshops, and other non-traditional financial intermediaries operating outside the mainstream banking sector</a:t>
            </a:r>
            <a:r>
              <a:rPr lang="en-IN" sz="2400" dirty="0">
                <a:solidFill>
                  <a:schemeClr val="accent3">
                    <a:lumMod val="20000"/>
                    <a:lumOff val="80000"/>
                  </a:schemeClr>
                </a:solidFill>
              </a:rPr>
              <a:t>. </a:t>
            </a:r>
          </a:p>
        </p:txBody>
      </p:sp>
      <p:sp>
        <p:nvSpPr>
          <p:cNvPr id="3" name="Content Placeholder 2"/>
          <p:cNvSpPr>
            <a:spLocks noGrp="1"/>
          </p:cNvSpPr>
          <p:nvPr>
            <p:ph sz="quarter" idx="13"/>
          </p:nvPr>
        </p:nvSpPr>
        <p:spPr>
          <a:xfrm>
            <a:off x="352426" y="1463040"/>
            <a:ext cx="3990974" cy="5166360"/>
          </a:xfrm>
        </p:spPr>
        <p:txBody>
          <a:bodyPr>
            <a:normAutofit fontScale="92500"/>
          </a:bodyPr>
          <a:lstStyle/>
          <a:p>
            <a:pPr marL="457200" indent="-457200">
              <a:buFont typeface="+mj-lt"/>
              <a:buAutoNum type="arabicPeriod"/>
            </a:pPr>
            <a:r>
              <a:rPr lang="en-IN" sz="2400" dirty="0" smtClean="0">
                <a:solidFill>
                  <a:schemeClr val="accent3">
                    <a:lumMod val="20000"/>
                    <a:lumOff val="80000"/>
                  </a:schemeClr>
                </a:solidFill>
              </a:rPr>
              <a:t>A </a:t>
            </a:r>
            <a:r>
              <a:rPr lang="en-IN" sz="2400" dirty="0">
                <a:solidFill>
                  <a:schemeClr val="accent3">
                    <a:lumMod val="20000"/>
                    <a:lumOff val="80000"/>
                  </a:schemeClr>
                </a:solidFill>
              </a:rPr>
              <a:t>formal financial system refers to the organized, regulated, and institutionalized framework within a country's economy that facilitates financial transactions and intermediation. </a:t>
            </a:r>
            <a:endParaRPr lang="en-IN" sz="2400" dirty="0" smtClean="0">
              <a:solidFill>
                <a:schemeClr val="accent3">
                  <a:lumMod val="20000"/>
                  <a:lumOff val="80000"/>
                </a:schemeClr>
              </a:solidFill>
            </a:endParaRPr>
          </a:p>
          <a:p>
            <a:pPr marL="457200" indent="-457200">
              <a:buFont typeface="+mj-lt"/>
              <a:buAutoNum type="arabicPeriod"/>
            </a:pPr>
            <a:r>
              <a:rPr lang="en-IN" sz="2400" dirty="0" smtClean="0">
                <a:solidFill>
                  <a:schemeClr val="accent3">
                    <a:lumMod val="20000"/>
                    <a:lumOff val="80000"/>
                  </a:schemeClr>
                </a:solidFill>
              </a:rPr>
              <a:t>It </a:t>
            </a:r>
            <a:r>
              <a:rPr lang="en-IN" sz="2400" dirty="0">
                <a:solidFill>
                  <a:schemeClr val="accent3">
                    <a:lumMod val="20000"/>
                    <a:lumOff val="80000"/>
                  </a:schemeClr>
                </a:solidFill>
              </a:rPr>
              <a:t>comprises institutions such as banks, insurance companies, stock exchanges, and regulatory bodies like central banks and securities commissions. </a:t>
            </a:r>
            <a:endParaRPr lang="en-IN" sz="2400" dirty="0" smtClean="0">
              <a:solidFill>
                <a:schemeClr val="accent3">
                  <a:lumMod val="20000"/>
                  <a:lumOff val="80000"/>
                </a:schemeClr>
              </a:solidFill>
            </a:endParaRPr>
          </a:p>
          <a:p>
            <a:pPr marL="342900" indent="-342900">
              <a:buFont typeface="+mj-lt"/>
              <a:buAutoNum type="arabicPeriod"/>
            </a:pPr>
            <a:endParaRPr lang="en-IN" dirty="0">
              <a:solidFill>
                <a:schemeClr val="accent3">
                  <a:lumMod val="20000"/>
                  <a:lumOff val="80000"/>
                </a:schemeClr>
              </a:solidFill>
            </a:endParaRPr>
          </a:p>
        </p:txBody>
      </p:sp>
      <p:sp>
        <p:nvSpPr>
          <p:cNvPr id="4" name="Title 3"/>
          <p:cNvSpPr>
            <a:spLocks noGrp="1"/>
          </p:cNvSpPr>
          <p:nvPr>
            <p:ph type="title"/>
          </p:nvPr>
        </p:nvSpPr>
        <p:spPr>
          <a:xfrm>
            <a:off x="381000" y="0"/>
            <a:ext cx="7652386" cy="990600"/>
          </a:xfrm>
        </p:spPr>
        <p:txBody>
          <a:bodyPr>
            <a:noAutofit/>
          </a:bodyPr>
          <a:lstStyle/>
          <a:p>
            <a:r>
              <a:rPr lang="en-IN" sz="2800" dirty="0">
                <a:solidFill>
                  <a:srgbClr val="FF66CC"/>
                </a:solidFill>
              </a:rPr>
              <a:t>Formal </a:t>
            </a:r>
            <a:r>
              <a:rPr lang="en-IN" sz="2800" dirty="0" smtClean="0">
                <a:solidFill>
                  <a:srgbClr val="FF66CC"/>
                </a:solidFill>
              </a:rPr>
              <a:t>and Informal Financial </a:t>
            </a:r>
            <a:r>
              <a:rPr lang="en-IN" sz="2800" dirty="0">
                <a:solidFill>
                  <a:srgbClr val="FF66CC"/>
                </a:solidFill>
              </a:rPr>
              <a:t>System</a:t>
            </a:r>
            <a:r>
              <a:rPr lang="en-IN" sz="2800" dirty="0"/>
              <a:t>:</a:t>
            </a:r>
            <a:br>
              <a:rPr lang="en-IN" sz="2800" dirty="0"/>
            </a:br>
            <a:endParaRPr lang="en-IN" sz="2800" dirty="0"/>
          </a:p>
        </p:txBody>
      </p:sp>
    </p:spTree>
    <p:extLst>
      <p:ext uri="{BB962C8B-B14F-4D97-AF65-F5344CB8AC3E}">
        <p14:creationId xmlns:p14="http://schemas.microsoft.com/office/powerpoint/2010/main" val="314068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4"/>
          </p:nvPr>
        </p:nvSpPr>
        <p:spPr>
          <a:xfrm>
            <a:off x="4648200" y="1463040"/>
            <a:ext cx="4139184" cy="5090160"/>
          </a:xfrm>
        </p:spPr>
        <p:txBody>
          <a:bodyPr>
            <a:normAutofit fontScale="92500" lnSpcReduction="10000"/>
          </a:bodyPr>
          <a:lstStyle/>
          <a:p>
            <a:r>
              <a:rPr lang="en-IN" sz="2400" dirty="0" smtClean="0">
                <a:solidFill>
                  <a:srgbClr val="FF99FF"/>
                </a:solidFill>
              </a:rPr>
              <a:t>3. Participants </a:t>
            </a:r>
            <a:r>
              <a:rPr lang="en-IN" sz="2400" dirty="0">
                <a:solidFill>
                  <a:srgbClr val="FF99FF"/>
                </a:solidFill>
              </a:rPr>
              <a:t>in the informal financial system often lack access to formal financial services due to factors such as limited income, lack of documentation, or distrust </a:t>
            </a:r>
            <a:r>
              <a:rPr lang="en-IN" sz="2400" dirty="0" smtClean="0">
                <a:solidFill>
                  <a:srgbClr val="FF99FF"/>
                </a:solidFill>
              </a:rPr>
              <a:t>in </a:t>
            </a:r>
            <a:r>
              <a:rPr lang="en-IN" sz="2400" dirty="0">
                <a:solidFill>
                  <a:srgbClr val="FF99FF"/>
                </a:solidFill>
              </a:rPr>
              <a:t>formal </a:t>
            </a:r>
            <a:r>
              <a:rPr lang="en-IN" sz="2400" dirty="0" smtClean="0">
                <a:solidFill>
                  <a:srgbClr val="FF99FF"/>
                </a:solidFill>
              </a:rPr>
              <a:t>institutions</a:t>
            </a:r>
          </a:p>
          <a:p>
            <a:pPr algn="just"/>
            <a:endParaRPr lang="en-IN" sz="2400" dirty="0">
              <a:solidFill>
                <a:srgbClr val="FF99FF"/>
              </a:solidFill>
            </a:endParaRPr>
          </a:p>
          <a:p>
            <a:r>
              <a:rPr lang="en-IN" sz="2400" dirty="0" smtClean="0">
                <a:solidFill>
                  <a:srgbClr val="FF99FF"/>
                </a:solidFill>
              </a:rPr>
              <a:t>4. Informal </a:t>
            </a:r>
            <a:r>
              <a:rPr lang="en-IN" sz="2400" dirty="0">
                <a:solidFill>
                  <a:srgbClr val="FF99FF"/>
                </a:solidFill>
              </a:rPr>
              <a:t>financial systems can provide essential financial services to marginalized populations, they may also be associated with higher risks, lack of consumer protection, and vulnerability to exploitation.</a:t>
            </a:r>
          </a:p>
          <a:p>
            <a:endParaRPr lang="en-IN" sz="2400" dirty="0">
              <a:solidFill>
                <a:srgbClr val="FF99FF"/>
              </a:solidFill>
            </a:endParaRPr>
          </a:p>
          <a:p>
            <a:endParaRPr lang="en-IN" dirty="0"/>
          </a:p>
          <a:p>
            <a:endParaRPr lang="en-IN" dirty="0"/>
          </a:p>
          <a:p>
            <a:endParaRPr lang="en-IN" dirty="0"/>
          </a:p>
          <a:p>
            <a:endParaRPr lang="en-IN" dirty="0"/>
          </a:p>
        </p:txBody>
      </p:sp>
      <p:sp>
        <p:nvSpPr>
          <p:cNvPr id="3" name="Content Placeholder 2"/>
          <p:cNvSpPr>
            <a:spLocks noGrp="1"/>
          </p:cNvSpPr>
          <p:nvPr>
            <p:ph sz="quarter" idx="13"/>
          </p:nvPr>
        </p:nvSpPr>
        <p:spPr>
          <a:xfrm>
            <a:off x="352426" y="1463040"/>
            <a:ext cx="3914774" cy="5242560"/>
          </a:xfrm>
        </p:spPr>
        <p:txBody>
          <a:bodyPr>
            <a:noAutofit/>
          </a:bodyPr>
          <a:lstStyle/>
          <a:p>
            <a:r>
              <a:rPr lang="en-IN" sz="2400" dirty="0" smtClean="0">
                <a:solidFill>
                  <a:srgbClr val="FFFF00"/>
                </a:solidFill>
              </a:rPr>
              <a:t>3. These </a:t>
            </a:r>
            <a:r>
              <a:rPr lang="en-IN" sz="2400" dirty="0">
                <a:solidFill>
                  <a:srgbClr val="FFFF00"/>
                </a:solidFill>
              </a:rPr>
              <a:t>institutions operate under specific legal and regulatory frameworks, ensuring transparency, stability, and accountability in financial activities</a:t>
            </a:r>
            <a:r>
              <a:rPr lang="en-IN" sz="2400" dirty="0" smtClean="0">
                <a:solidFill>
                  <a:srgbClr val="FFFF00"/>
                </a:solidFill>
              </a:rPr>
              <a:t>.</a:t>
            </a:r>
          </a:p>
          <a:p>
            <a:r>
              <a:rPr lang="en-IN" sz="2400" dirty="0" smtClean="0">
                <a:solidFill>
                  <a:srgbClr val="FFFF00"/>
                </a:solidFill>
              </a:rPr>
              <a:t>4.  </a:t>
            </a:r>
            <a:r>
              <a:rPr lang="en-IN" sz="2400" dirty="0">
                <a:solidFill>
                  <a:srgbClr val="FFFF00"/>
                </a:solidFill>
              </a:rPr>
              <a:t>The formal financial system plays a crucial role in mobilizing savings, allocating capital, facilitating investment, and managing risks within an economy</a:t>
            </a:r>
          </a:p>
        </p:txBody>
      </p:sp>
      <p:sp>
        <p:nvSpPr>
          <p:cNvPr id="4" name="Title 3"/>
          <p:cNvSpPr>
            <a:spLocks noGrp="1"/>
          </p:cNvSpPr>
          <p:nvPr>
            <p:ph type="title"/>
          </p:nvPr>
        </p:nvSpPr>
        <p:spPr>
          <a:xfrm>
            <a:off x="457200" y="228600"/>
            <a:ext cx="7576186" cy="838200"/>
          </a:xfrm>
        </p:spPr>
        <p:txBody>
          <a:bodyPr>
            <a:normAutofit fontScale="90000"/>
          </a:bodyPr>
          <a:lstStyle/>
          <a:p>
            <a:r>
              <a:rPr lang="en-IN" dirty="0"/>
              <a:t>Formal and Informal Financial System</a:t>
            </a:r>
          </a:p>
        </p:txBody>
      </p:sp>
    </p:spTree>
    <p:extLst>
      <p:ext uri="{BB962C8B-B14F-4D97-AF65-F5344CB8AC3E}">
        <p14:creationId xmlns:p14="http://schemas.microsoft.com/office/powerpoint/2010/main" val="2241105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81000" y="914400"/>
            <a:ext cx="8534400" cy="5791200"/>
          </a:xfrm>
        </p:spPr>
        <p:txBody>
          <a:bodyPr>
            <a:normAutofit fontScale="77500" lnSpcReduction="20000"/>
          </a:bodyPr>
          <a:lstStyle/>
          <a:p>
            <a:r>
              <a:rPr lang="en-IN" sz="3300" dirty="0">
                <a:solidFill>
                  <a:srgbClr val="92D050"/>
                </a:solidFill>
              </a:rPr>
              <a:t>Financial institution</a:t>
            </a:r>
          </a:p>
          <a:p>
            <a:r>
              <a:rPr lang="en-IN" sz="3300" dirty="0">
                <a:solidFill>
                  <a:srgbClr val="92D050"/>
                </a:solidFill>
              </a:rPr>
              <a:t>The entities that provide financial services, such as banks, credit unions, insurance companies, investment banks, and pension funds, are called financial institutions. They act as intermediaries between savers and borrowers, </a:t>
            </a:r>
            <a:r>
              <a:rPr lang="en-IN" sz="3300" dirty="0" err="1">
                <a:solidFill>
                  <a:srgbClr val="92D050"/>
                </a:solidFill>
              </a:rPr>
              <a:t>channeling</a:t>
            </a:r>
            <a:r>
              <a:rPr lang="en-IN" sz="3300" dirty="0">
                <a:solidFill>
                  <a:srgbClr val="92D050"/>
                </a:solidFill>
              </a:rPr>
              <a:t> funds </a:t>
            </a:r>
            <a:r>
              <a:rPr lang="en-IN" sz="3300" dirty="0" smtClean="0">
                <a:solidFill>
                  <a:srgbClr val="92D050"/>
                </a:solidFill>
              </a:rPr>
              <a:t>from </a:t>
            </a:r>
            <a:r>
              <a:rPr lang="en-IN" sz="3300" dirty="0">
                <a:solidFill>
                  <a:srgbClr val="92D050"/>
                </a:solidFill>
              </a:rPr>
              <a:t>savers to borrowers</a:t>
            </a:r>
            <a:r>
              <a:rPr lang="en-IN" sz="3300" dirty="0" smtClean="0">
                <a:solidFill>
                  <a:srgbClr val="EB35E2"/>
                </a:solidFill>
              </a:rPr>
              <a:t>.</a:t>
            </a:r>
          </a:p>
          <a:p>
            <a:endParaRPr lang="en-IN" dirty="0"/>
          </a:p>
          <a:p>
            <a:r>
              <a:rPr lang="en-IN" sz="3400" dirty="0" smtClean="0">
                <a:solidFill>
                  <a:srgbClr val="FFFF00"/>
                </a:solidFill>
              </a:rPr>
              <a:t>2.  </a:t>
            </a:r>
            <a:r>
              <a:rPr lang="en-IN" sz="2800" dirty="0">
                <a:solidFill>
                  <a:srgbClr val="FFFF00"/>
                </a:solidFill>
              </a:rPr>
              <a:t>Financial markets</a:t>
            </a:r>
          </a:p>
          <a:p>
            <a:r>
              <a:rPr lang="en-IN" sz="2800" dirty="0">
                <a:solidFill>
                  <a:srgbClr val="FFFF00"/>
                </a:solidFill>
              </a:rPr>
              <a:t>Financial markets are platforms where individuals, businesses, and governments buy and sell financial assets. Here are the various types of financial markets: </a:t>
            </a:r>
          </a:p>
          <a:p>
            <a:r>
              <a:rPr lang="en-IN" sz="2800" dirty="0">
                <a:solidFill>
                  <a:srgbClr val="FFFF00"/>
                </a:solidFill>
              </a:rPr>
              <a:t>Stock markets (for trading shares of companies), bond markets (for trading debt securities)</a:t>
            </a:r>
          </a:p>
          <a:p>
            <a:r>
              <a:rPr lang="en-IN" sz="2800" dirty="0">
                <a:solidFill>
                  <a:srgbClr val="FFFF00"/>
                </a:solidFill>
              </a:rPr>
              <a:t>Commodity markets (for trading commodities like gold, oil, etc.)</a:t>
            </a:r>
          </a:p>
          <a:p>
            <a:r>
              <a:rPr lang="en-IN" sz="2800" dirty="0">
                <a:solidFill>
                  <a:srgbClr val="FFFF00"/>
                </a:solidFill>
              </a:rPr>
              <a:t>Foreign exchange markets (for trading currencies)</a:t>
            </a:r>
          </a:p>
        </p:txBody>
      </p:sp>
      <p:sp>
        <p:nvSpPr>
          <p:cNvPr id="3" name="Title 2"/>
          <p:cNvSpPr>
            <a:spLocks noGrp="1"/>
          </p:cNvSpPr>
          <p:nvPr>
            <p:ph type="title"/>
          </p:nvPr>
        </p:nvSpPr>
        <p:spPr>
          <a:xfrm>
            <a:off x="457200" y="228600"/>
            <a:ext cx="7576186" cy="685800"/>
          </a:xfrm>
        </p:spPr>
        <p:txBody>
          <a:bodyPr>
            <a:normAutofit fontScale="90000"/>
          </a:bodyPr>
          <a:lstStyle/>
          <a:p>
            <a:r>
              <a:rPr lang="en-IN" dirty="0"/>
              <a:t>Components of Financial System </a:t>
            </a:r>
          </a:p>
        </p:txBody>
      </p:sp>
    </p:spTree>
    <p:extLst>
      <p:ext uri="{BB962C8B-B14F-4D97-AF65-F5344CB8AC3E}">
        <p14:creationId xmlns:p14="http://schemas.microsoft.com/office/powerpoint/2010/main" val="3851062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533400" y="1905000"/>
            <a:ext cx="7499986" cy="4282440"/>
          </a:xfrm>
        </p:spPr>
        <p:txBody>
          <a:bodyPr>
            <a:normAutofit/>
          </a:bodyPr>
          <a:lstStyle/>
          <a:p>
            <a:r>
              <a:rPr lang="en-IN" sz="2400" dirty="0">
                <a:solidFill>
                  <a:srgbClr val="FF33CC"/>
                </a:solidFill>
              </a:rPr>
              <a:t>3. Financial instruments</a:t>
            </a:r>
          </a:p>
          <a:p>
            <a:r>
              <a:rPr lang="en-IN" sz="2400" dirty="0">
                <a:solidFill>
                  <a:srgbClr val="FF33CC"/>
                </a:solidFill>
              </a:rPr>
              <a:t>Financial instruments are monetary contracts that can be traded. Financial instruments include stocks, bonds, options, futures contracts, mortgages, and derivatives. Financial instruments provide a means for investors to invest their funds and for borrowers to raise capital</a:t>
            </a:r>
            <a:r>
              <a:rPr lang="en-IN" sz="2400" dirty="0" smtClean="0">
                <a:solidFill>
                  <a:srgbClr val="FF33CC"/>
                </a:solidFill>
              </a:rPr>
              <a:t>.</a:t>
            </a:r>
          </a:p>
          <a:p>
            <a:r>
              <a:rPr lang="en-IN" sz="2400" b="1" dirty="0" smtClean="0">
                <a:solidFill>
                  <a:srgbClr val="00B0F0"/>
                </a:solidFill>
              </a:rPr>
              <a:t>4. Financial </a:t>
            </a:r>
            <a:r>
              <a:rPr lang="en-IN" sz="2400" b="1" dirty="0">
                <a:solidFill>
                  <a:srgbClr val="00B0F0"/>
                </a:solidFill>
              </a:rPr>
              <a:t>services:</a:t>
            </a:r>
            <a:r>
              <a:rPr lang="en-IN" sz="2400" dirty="0">
                <a:solidFill>
                  <a:srgbClr val="00B0F0"/>
                </a:solidFill>
              </a:rPr>
              <a:t>  Another significant component of the financial system is financial services. Financial services refer to the range of services provided by financial institutions to support financial activities. </a:t>
            </a:r>
            <a:endParaRPr lang="en-IN" sz="2400" dirty="0">
              <a:solidFill>
                <a:srgbClr val="00B0F0"/>
              </a:solidFill>
            </a:endParaRPr>
          </a:p>
        </p:txBody>
      </p:sp>
      <p:sp>
        <p:nvSpPr>
          <p:cNvPr id="3" name="Title 2"/>
          <p:cNvSpPr>
            <a:spLocks noGrp="1"/>
          </p:cNvSpPr>
          <p:nvPr>
            <p:ph type="title"/>
          </p:nvPr>
        </p:nvSpPr>
        <p:spPr/>
        <p:txBody>
          <a:bodyPr/>
          <a:lstStyle/>
          <a:p>
            <a:r>
              <a:rPr lang="en-IN" dirty="0"/>
              <a:t>Components of Financial System </a:t>
            </a:r>
          </a:p>
        </p:txBody>
      </p:sp>
    </p:spTree>
    <p:extLst>
      <p:ext uri="{BB962C8B-B14F-4D97-AF65-F5344CB8AC3E}">
        <p14:creationId xmlns:p14="http://schemas.microsoft.com/office/powerpoint/2010/main" val="376178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N" dirty="0" smtClean="0"/>
              <a:t>Functions </a:t>
            </a:r>
            <a:r>
              <a:rPr lang="en-IN" dirty="0"/>
              <a:t>of the financial </a:t>
            </a:r>
            <a:r>
              <a:rPr lang="en-IN" dirty="0" smtClean="0"/>
              <a:t>system</a:t>
            </a:r>
            <a:endParaRPr lang="en-IN" dirty="0"/>
          </a:p>
        </p:txBody>
      </p:sp>
      <p:pic>
        <p:nvPicPr>
          <p:cNvPr id="2050"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818016" y="1463674"/>
            <a:ext cx="7792584" cy="5454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5094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04800" y="1143000"/>
            <a:ext cx="8686800" cy="6553200"/>
          </a:xfrm>
        </p:spPr>
        <p:txBody>
          <a:bodyPr>
            <a:noAutofit/>
          </a:bodyPr>
          <a:lstStyle/>
          <a:p>
            <a:r>
              <a:rPr lang="en-IN" sz="2400" dirty="0">
                <a:solidFill>
                  <a:srgbClr val="FFFF00"/>
                </a:solidFill>
              </a:rPr>
              <a:t>1. Intermediation </a:t>
            </a:r>
          </a:p>
          <a:p>
            <a:r>
              <a:rPr lang="en-IN" sz="2400" dirty="0">
                <a:solidFill>
                  <a:srgbClr val="FFFF00"/>
                </a:solidFill>
              </a:rPr>
              <a:t>Financial systems act as intermediaries between savers and borrowers, </a:t>
            </a:r>
            <a:r>
              <a:rPr lang="en-IN" sz="2400" dirty="0" err="1">
                <a:solidFill>
                  <a:srgbClr val="FFFF00"/>
                </a:solidFill>
              </a:rPr>
              <a:t>channeling</a:t>
            </a:r>
            <a:r>
              <a:rPr lang="en-IN" sz="2400" dirty="0">
                <a:solidFill>
                  <a:srgbClr val="FFFF00"/>
                </a:solidFill>
              </a:rPr>
              <a:t> funds from those who have excess funds (savers) to those who need funds (borrowers). This intermediation process facilitates the efficient allocation of capital and promotes economic growth</a:t>
            </a:r>
            <a:r>
              <a:rPr lang="en-IN" sz="2400" dirty="0" smtClean="0">
                <a:solidFill>
                  <a:srgbClr val="FFFF00"/>
                </a:solidFill>
              </a:rPr>
              <a:t>.</a:t>
            </a:r>
            <a:endParaRPr lang="en-IN" sz="2400" dirty="0">
              <a:solidFill>
                <a:srgbClr val="FFFF00"/>
              </a:solidFill>
            </a:endParaRPr>
          </a:p>
          <a:p>
            <a:r>
              <a:rPr lang="en-IN" sz="2400" dirty="0">
                <a:solidFill>
                  <a:srgbClr val="FF99FF"/>
                </a:solidFill>
              </a:rPr>
              <a:t>2. Mobilization of savings</a:t>
            </a:r>
          </a:p>
          <a:p>
            <a:r>
              <a:rPr lang="en-IN" sz="2400" dirty="0">
                <a:solidFill>
                  <a:srgbClr val="FF99FF"/>
                </a:solidFill>
              </a:rPr>
              <a:t>Financial systems provide a mechanism for individuals and businesses to save money and earn a return on their savings. Through banks, investment funds, and other financial institutions, savings are pooled together and made available for productive investments</a:t>
            </a:r>
            <a:r>
              <a:rPr lang="en-IN" sz="2400" dirty="0" smtClean="0">
                <a:solidFill>
                  <a:srgbClr val="FF99FF"/>
                </a:solidFill>
              </a:rPr>
              <a:t>.</a:t>
            </a:r>
            <a:endParaRPr lang="en-IN" sz="2400" dirty="0">
              <a:solidFill>
                <a:srgbClr val="FF99FF"/>
              </a:solidFill>
            </a:endParaRPr>
          </a:p>
        </p:txBody>
      </p:sp>
      <p:sp>
        <p:nvSpPr>
          <p:cNvPr id="3" name="Title 2"/>
          <p:cNvSpPr>
            <a:spLocks noGrp="1"/>
          </p:cNvSpPr>
          <p:nvPr>
            <p:ph type="title"/>
          </p:nvPr>
        </p:nvSpPr>
        <p:spPr>
          <a:xfrm>
            <a:off x="381000" y="228600"/>
            <a:ext cx="7652386" cy="533400"/>
          </a:xfrm>
        </p:spPr>
        <p:txBody>
          <a:bodyPr>
            <a:normAutofit fontScale="90000"/>
          </a:bodyPr>
          <a:lstStyle/>
          <a:p>
            <a:r>
              <a:rPr lang="en-IN" dirty="0"/>
              <a:t>Functions of the financial system</a:t>
            </a:r>
          </a:p>
        </p:txBody>
      </p:sp>
    </p:spTree>
    <p:extLst>
      <p:ext uri="{BB962C8B-B14F-4D97-AF65-F5344CB8AC3E}">
        <p14:creationId xmlns:p14="http://schemas.microsoft.com/office/powerpoint/2010/main" val="1427956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81000" y="3200400"/>
            <a:ext cx="8534400" cy="3505200"/>
          </a:xfrm>
        </p:spPr>
        <p:txBody>
          <a:bodyPr>
            <a:normAutofit/>
          </a:bodyPr>
          <a:lstStyle/>
          <a:p>
            <a:r>
              <a:rPr lang="en-IN" sz="2400" dirty="0" smtClean="0">
                <a:solidFill>
                  <a:srgbClr val="FF66CC"/>
                </a:solidFill>
              </a:rPr>
              <a:t>4</a:t>
            </a:r>
            <a:r>
              <a:rPr lang="en-IN" sz="2400" dirty="0">
                <a:solidFill>
                  <a:srgbClr val="FF66CC"/>
                </a:solidFill>
              </a:rPr>
              <a:t>. Risk management</a:t>
            </a:r>
          </a:p>
          <a:p>
            <a:r>
              <a:rPr lang="en-IN" sz="2400" dirty="0">
                <a:solidFill>
                  <a:srgbClr val="FF66CC"/>
                </a:solidFill>
              </a:rPr>
              <a:t>Financial systems offer a range of risk management tools and instruments, such as insurance, derivatives, and hedging strategies. These mechanisms help individuals and businesses mitigate risks associated with fluctuations in interest rates, exchange rates, commodity prices, and other market uncertainties</a:t>
            </a:r>
            <a:r>
              <a:rPr lang="en-IN" sz="2400" dirty="0"/>
              <a:t>.</a:t>
            </a:r>
          </a:p>
        </p:txBody>
      </p:sp>
      <p:sp>
        <p:nvSpPr>
          <p:cNvPr id="3" name="Title 2"/>
          <p:cNvSpPr>
            <a:spLocks noGrp="1"/>
          </p:cNvSpPr>
          <p:nvPr>
            <p:ph type="title"/>
          </p:nvPr>
        </p:nvSpPr>
        <p:spPr>
          <a:xfrm>
            <a:off x="304800" y="228600"/>
            <a:ext cx="8610600" cy="2667000"/>
          </a:xfrm>
        </p:spPr>
        <p:txBody>
          <a:bodyPr>
            <a:noAutofit/>
          </a:bodyPr>
          <a:lstStyle/>
          <a:p>
            <a:r>
              <a:rPr lang="en-IN" sz="2400" dirty="0">
                <a:solidFill>
                  <a:srgbClr val="FF99FF"/>
                </a:solidFill>
              </a:rPr>
              <a:t>3. Facilitation of investments</a:t>
            </a:r>
            <a:br>
              <a:rPr lang="en-IN" sz="2400" dirty="0">
                <a:solidFill>
                  <a:srgbClr val="FF99FF"/>
                </a:solidFill>
              </a:rPr>
            </a:br>
            <a:r>
              <a:rPr lang="en-IN" sz="2400" dirty="0">
                <a:solidFill>
                  <a:srgbClr val="FF99FF"/>
                </a:solidFill>
              </a:rPr>
              <a:t>Financial systems enable individuals, businesses, and governments to access the capital needed for investment in productive activities. They provide various investment options such as stocks, bonds, and venture capital, allowing entities to raise funds to expand operations, launch new projects, or develop infrastructure</a:t>
            </a:r>
          </a:p>
        </p:txBody>
      </p:sp>
    </p:spTree>
    <p:extLst>
      <p:ext uri="{BB962C8B-B14F-4D97-AF65-F5344CB8AC3E}">
        <p14:creationId xmlns:p14="http://schemas.microsoft.com/office/powerpoint/2010/main" val="8312179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194</TotalTime>
  <Words>947</Words>
  <Application>Microsoft Office PowerPoint</Application>
  <PresentationFormat>On-screen Show (4:3)</PresentationFormat>
  <Paragraphs>57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Mylar</vt:lpstr>
      <vt:lpstr>         Subject: Economics Class: - FYUGP 2nd  Semester Paper: Essentials of Economics Topic: Financial System   </vt:lpstr>
      <vt:lpstr>Financial System</vt:lpstr>
      <vt:lpstr>Formal and Informal Financial System: </vt:lpstr>
      <vt:lpstr>Formal and Informal Financial System</vt:lpstr>
      <vt:lpstr>Components of Financial System </vt:lpstr>
      <vt:lpstr>Components of Financial System </vt:lpstr>
      <vt:lpstr>Functions of the financial system</vt:lpstr>
      <vt:lpstr>Functions of the financial system</vt:lpstr>
      <vt:lpstr>3. Facilitation of investments Financial systems enable individuals, businesses, and governments to access the capital needed for investment in productive activities. They provide various investment options such as stocks, bonds, and venture capital, allowing entities to raise funds to expand operations, launch new projects, or develop infrastructure</vt:lpstr>
      <vt:lpstr>Functions of the financial system</vt:lpstr>
      <vt:lpstr>Functions of the financial system</vt:lpstr>
      <vt:lpstr>              Thank 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Binita</dc:creator>
  <cp:lastModifiedBy>Binita</cp:lastModifiedBy>
  <cp:revision>13</cp:revision>
  <dcterms:created xsi:type="dcterms:W3CDTF">2006-08-16T00:00:00Z</dcterms:created>
  <dcterms:modified xsi:type="dcterms:W3CDTF">2026-02-24T16:11:14Z</dcterms:modified>
</cp:coreProperties>
</file>